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24" r:id="rId2"/>
    <p:sldId id="425" r:id="rId3"/>
    <p:sldId id="403" r:id="rId4"/>
    <p:sldId id="427" r:id="rId5"/>
    <p:sldId id="426" r:id="rId6"/>
    <p:sldId id="428" r:id="rId7"/>
    <p:sldId id="417" r:id="rId8"/>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16" autoAdjust="0"/>
    <p:restoredTop sz="94660"/>
  </p:normalViewPr>
  <p:slideViewPr>
    <p:cSldViewPr snapToGrid="0">
      <p:cViewPr varScale="1">
        <p:scale>
          <a:sx n="91" d="100"/>
          <a:sy n="91" d="100"/>
        </p:scale>
        <p:origin x="-132" y="-600"/>
      </p:cViewPr>
      <p:guideLst>
        <p:guide orient="horz" pos="2160"/>
        <p:guide pos="3840"/>
      </p:guideLst>
    </p:cSldViewPr>
  </p:slideViewPr>
  <p:notesTextViewPr>
    <p:cViewPr>
      <p:scale>
        <a:sx n="1" d="1"/>
        <a:sy n="1" d="1"/>
      </p:scale>
      <p:origin x="0" y="0"/>
    </p:cViewPr>
  </p:notesTextViewPr>
  <p:sorterViewPr>
    <p:cViewPr>
      <p:scale>
        <a:sx n="100" d="100"/>
        <a:sy n="100" d="100"/>
      </p:scale>
      <p:origin x="0" y="-1398"/>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200"/>
            </a:pPr>
            <a:r>
              <a:rPr lang="en-US" sz="2400" i="1" dirty="0" smtClean="0"/>
              <a:t>Aboriginal Population Only</a:t>
            </a:r>
          </a:p>
          <a:p>
            <a:pPr>
              <a:defRPr sz="3200"/>
            </a:pPr>
            <a:r>
              <a:rPr lang="en-US" sz="2400" i="1" dirty="0" smtClean="0"/>
              <a:t>in 2011</a:t>
            </a:r>
            <a:endParaRPr lang="en-US" sz="2400" i="1" dirty="0"/>
          </a:p>
        </c:rich>
      </c:tx>
      <c:layout/>
      <c:overlay val="0"/>
    </c:title>
    <c:autoTitleDeleted val="0"/>
    <c:plotArea>
      <c:layout/>
      <c:barChart>
        <c:barDir val="col"/>
        <c:grouping val="clustered"/>
        <c:varyColors val="0"/>
        <c:ser>
          <c:idx val="0"/>
          <c:order val="0"/>
          <c:tx>
            <c:strRef>
              <c:f>Sheet1!$B$1</c:f>
              <c:strCache>
                <c:ptCount val="1"/>
                <c:pt idx="0">
                  <c:v>Column1</c:v>
                </c:pt>
              </c:strCache>
            </c:strRef>
          </c:tx>
          <c:invertIfNegative val="0"/>
          <c:dLbls>
            <c:dLbl>
              <c:idx val="0"/>
              <c:layout/>
              <c:tx>
                <c:rich>
                  <a:bodyPr/>
                  <a:lstStyle/>
                  <a:p>
                    <a:r>
                      <a:rPr lang="en-US" sz="1400" b="0" i="0" dirty="0" smtClean="0"/>
                      <a:t>60.8%</a:t>
                    </a:r>
                    <a:endParaRPr lang="en-US" sz="1400" b="0" i="0"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z="1400" b="0" i="0" dirty="0" smtClean="0"/>
                      <a:t>32.3%</a:t>
                    </a:r>
                    <a:endParaRPr lang="en-US" sz="1400" b="0" i="0"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z="1400" b="0" i="0" dirty="0" smtClean="0"/>
                      <a:t>4.2%</a:t>
                    </a:r>
                    <a:endParaRPr lang="en-US" sz="1400" b="0" i="0"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sz="1400" b="0" i="0" dirty="0" smtClean="0"/>
                      <a:t>2.7%</a:t>
                    </a:r>
                    <a:endParaRPr lang="en-US" sz="1400" b="0" i="0" dirty="0"/>
                  </a:p>
                </c:rich>
              </c:tx>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txPr>
              <a:bodyPr/>
              <a:lstStyle/>
              <a:p>
                <a:pPr>
                  <a:defRPr sz="1400" b="0" i="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First Nations</c:v>
                </c:pt>
                <c:pt idx="1">
                  <c:v>Métis</c:v>
                </c:pt>
                <c:pt idx="2">
                  <c:v>Inuit</c:v>
                </c:pt>
                <c:pt idx="3">
                  <c:v>Other Aboriginal Responses</c:v>
                </c:pt>
              </c:strCache>
            </c:strRef>
          </c:cat>
          <c:val>
            <c:numRef>
              <c:f>Sheet1!$B$2:$B$5</c:f>
              <c:numCache>
                <c:formatCode>General</c:formatCode>
                <c:ptCount val="4"/>
                <c:pt idx="0">
                  <c:v>851560</c:v>
                </c:pt>
                <c:pt idx="1">
                  <c:v>451795</c:v>
                </c:pt>
                <c:pt idx="2">
                  <c:v>59445</c:v>
                </c:pt>
                <c:pt idx="3">
                  <c:v>37890</c:v>
                </c:pt>
              </c:numCache>
            </c:numRef>
          </c:val>
        </c:ser>
        <c:dLbls>
          <c:showLegendKey val="0"/>
          <c:showVal val="0"/>
          <c:showCatName val="0"/>
          <c:showSerName val="0"/>
          <c:showPercent val="0"/>
          <c:showBubbleSize val="0"/>
        </c:dLbls>
        <c:gapWidth val="75"/>
        <c:axId val="103360384"/>
        <c:axId val="103361920"/>
      </c:barChart>
      <c:catAx>
        <c:axId val="103360384"/>
        <c:scaling>
          <c:orientation val="minMax"/>
        </c:scaling>
        <c:delete val="0"/>
        <c:axPos val="b"/>
        <c:numFmt formatCode="General" sourceLinked="0"/>
        <c:majorTickMark val="none"/>
        <c:minorTickMark val="none"/>
        <c:tickLblPos val="nextTo"/>
        <c:txPr>
          <a:bodyPr/>
          <a:lstStyle/>
          <a:p>
            <a:pPr>
              <a:defRPr sz="1400" i="0"/>
            </a:pPr>
            <a:endParaRPr lang="en-US"/>
          </a:p>
        </c:txPr>
        <c:crossAx val="103361920"/>
        <c:crosses val="autoZero"/>
        <c:auto val="1"/>
        <c:lblAlgn val="ctr"/>
        <c:lblOffset val="100"/>
        <c:noMultiLvlLbl val="0"/>
      </c:catAx>
      <c:valAx>
        <c:axId val="103361920"/>
        <c:scaling>
          <c:orientation val="minMax"/>
        </c:scaling>
        <c:delete val="0"/>
        <c:axPos val="l"/>
        <c:majorGridlines/>
        <c:title>
          <c:tx>
            <c:rich>
              <a:bodyPr rot="-5400000" vert="horz"/>
              <a:lstStyle/>
              <a:p>
                <a:pPr>
                  <a:defRPr sz="1400" b="0"/>
                </a:pPr>
                <a:r>
                  <a:rPr lang="en-CA" sz="1400" b="0" dirty="0" smtClean="0"/>
                  <a:t>Number of People</a:t>
                </a:r>
                <a:endParaRPr lang="en-CA" sz="1400" b="0" dirty="0"/>
              </a:p>
            </c:rich>
          </c:tx>
          <c:layout/>
          <c:overlay val="0"/>
        </c:title>
        <c:numFmt formatCode="#,##0" sourceLinked="0"/>
        <c:majorTickMark val="none"/>
        <c:minorTickMark val="none"/>
        <c:tickLblPos val="nextTo"/>
        <c:txPr>
          <a:bodyPr/>
          <a:lstStyle/>
          <a:p>
            <a:pPr>
              <a:defRPr sz="1400" i="1"/>
            </a:pPr>
            <a:endParaRPr lang="en-US"/>
          </a:p>
        </c:txPr>
        <c:crossAx val="1033603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01A1456C-07C4-4561-8BE1-6B9444BB30FC}" type="datetimeFigureOut">
              <a:rPr lang="en-CA" smtClean="0"/>
              <a:t>17/11/2016</a:t>
            </a:fld>
            <a:endParaRPr lang="en-CA" dirty="0"/>
          </a:p>
        </p:txBody>
      </p:sp>
      <p:sp>
        <p:nvSpPr>
          <p:cNvPr id="4" name="Footer Placeholder 3"/>
          <p:cNvSpPr>
            <a:spLocks noGrp="1"/>
          </p:cNvSpPr>
          <p:nvPr>
            <p:ph type="ftr" sz="quarter" idx="2"/>
          </p:nvPr>
        </p:nvSpPr>
        <p:spPr>
          <a:xfrm>
            <a:off x="0" y="8829969"/>
            <a:ext cx="2971800" cy="466433"/>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829969"/>
            <a:ext cx="2971800" cy="466433"/>
          </a:xfrm>
          <a:prstGeom prst="rect">
            <a:avLst/>
          </a:prstGeom>
        </p:spPr>
        <p:txBody>
          <a:bodyPr vert="horz" lIns="91440" tIns="45720" rIns="91440" bIns="45720" rtlCol="0" anchor="b"/>
          <a:lstStyle>
            <a:lvl1pPr algn="r">
              <a:defRPr sz="1200"/>
            </a:lvl1pPr>
          </a:lstStyle>
          <a:p>
            <a:fld id="{CE78B1A5-3155-4758-967E-0FA41D35130D}" type="slidenum">
              <a:rPr lang="en-CA" smtClean="0"/>
              <a:t>‹#›</a:t>
            </a:fld>
            <a:endParaRPr lang="en-CA" dirty="0"/>
          </a:p>
        </p:txBody>
      </p:sp>
    </p:spTree>
    <p:extLst>
      <p:ext uri="{BB962C8B-B14F-4D97-AF65-F5344CB8AC3E}">
        <p14:creationId xmlns:p14="http://schemas.microsoft.com/office/powerpoint/2010/main" val="3440613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12DD1E09-1631-4A83-AC65-FCCE5137C715}" type="datetimeFigureOut">
              <a:rPr lang="en-CA" smtClean="0"/>
              <a:t>17/11/2016</a:t>
            </a:fld>
            <a:endParaRPr lang="en-CA"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9"/>
            <a:ext cx="2971800" cy="466433"/>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829969"/>
            <a:ext cx="2971800" cy="466433"/>
          </a:xfrm>
          <a:prstGeom prst="rect">
            <a:avLst/>
          </a:prstGeom>
        </p:spPr>
        <p:txBody>
          <a:bodyPr vert="horz" lIns="91440" tIns="45720" rIns="91440" bIns="45720" rtlCol="0" anchor="b"/>
          <a:lstStyle>
            <a:lvl1pPr algn="r">
              <a:defRPr sz="1200"/>
            </a:lvl1pPr>
          </a:lstStyle>
          <a:p>
            <a:fld id="{E6250846-A168-404C-8CB6-F7C90977176F}" type="slidenum">
              <a:rPr lang="en-CA" smtClean="0"/>
              <a:t>‹#›</a:t>
            </a:fld>
            <a:endParaRPr lang="en-CA" dirty="0"/>
          </a:p>
        </p:txBody>
      </p:sp>
    </p:spTree>
    <p:extLst>
      <p:ext uri="{BB962C8B-B14F-4D97-AF65-F5344CB8AC3E}">
        <p14:creationId xmlns:p14="http://schemas.microsoft.com/office/powerpoint/2010/main" val="1275408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6250846-A168-404C-8CB6-F7C90977176F}" type="slidenum">
              <a:rPr lang="en-CA" smtClean="0"/>
              <a:t>1</a:t>
            </a:fld>
            <a:endParaRPr lang="en-CA" dirty="0"/>
          </a:p>
        </p:txBody>
      </p:sp>
    </p:spTree>
    <p:extLst>
      <p:ext uri="{BB962C8B-B14F-4D97-AF65-F5344CB8AC3E}">
        <p14:creationId xmlns:p14="http://schemas.microsoft.com/office/powerpoint/2010/main" val="1658858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6DD01E3-D964-4D59-A0E3-190ADD30B792}" type="datetime1">
              <a:rPr lang="en-CA" smtClean="0"/>
              <a:t>17/11/2016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7275018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BA99E32-CA8C-4EAB-B208-59EB6CCB5C2D}" type="datetime1">
              <a:rPr lang="en-CA" smtClean="0"/>
              <a:t>17/11/2016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299230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5291EA1-2BB0-4895-8C02-F46378C2A20C}" type="datetime1">
              <a:rPr lang="en-CA" smtClean="0"/>
              <a:t>17/11/2016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1332033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72412E0-9C1E-4D6C-B04A-6AFF2E40A57A}" type="datetime1">
              <a:rPr lang="en-CA" smtClean="0"/>
              <a:t>17/11/2016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15729015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2C6E50-E77F-4450-AE14-92F9FD691F17}" type="datetime1">
              <a:rPr lang="en-CA" smtClean="0"/>
              <a:t>17/11/2016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3179060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73C7655-FACB-4927-BA55-7E5302328E70}" type="datetime1">
              <a:rPr lang="en-CA" smtClean="0"/>
              <a:t>17/11/2016</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1533914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3EFC573A-279E-4B09-B1D8-56A909804907}" type="datetime1">
              <a:rPr lang="en-CA" smtClean="0"/>
              <a:t>17/11/2016</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212736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9A1468-AA68-46AE-A7DB-5EA539B8D47A}" type="datetime1">
              <a:rPr lang="en-CA" smtClean="0"/>
              <a:t>17/11/2016</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134979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27339-FAB3-49C5-A9F2-319E1B889EE1}" type="datetime1">
              <a:rPr lang="en-CA" smtClean="0"/>
              <a:t>17/11/2016</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38427441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4662C-33C4-4A4E-B0D1-C168BCD6BC73}" type="datetime1">
              <a:rPr lang="en-CA" smtClean="0"/>
              <a:t>17/11/2016</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5442556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E827D-2911-4CBC-A169-024561156283}" type="datetime1">
              <a:rPr lang="en-CA" smtClean="0"/>
              <a:t>17/11/2016</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9E3B8E78-5E61-4CD1-93A8-D4854F7178E5}" type="slidenum">
              <a:rPr lang="en-CA" smtClean="0"/>
              <a:t>‹#›</a:t>
            </a:fld>
            <a:endParaRPr lang="en-CA" dirty="0"/>
          </a:p>
        </p:txBody>
      </p:sp>
    </p:spTree>
    <p:extLst>
      <p:ext uri="{BB962C8B-B14F-4D97-AF65-F5344CB8AC3E}">
        <p14:creationId xmlns:p14="http://schemas.microsoft.com/office/powerpoint/2010/main" val="43782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4D6B73-A9EE-48EA-88BF-A0F583833822}" type="datetime1">
              <a:rPr lang="en-CA" smtClean="0"/>
              <a:t>17/11/2016</a:t>
            </a:fld>
            <a:endParaRPr lang="en-C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B8E78-5E61-4CD1-93A8-D4854F7178E5}" type="slidenum">
              <a:rPr lang="en-CA" smtClean="0"/>
              <a:t>‹#›</a:t>
            </a:fld>
            <a:endParaRPr lang="en-CA" dirty="0"/>
          </a:p>
        </p:txBody>
      </p:sp>
    </p:spTree>
    <p:extLst>
      <p:ext uri="{BB962C8B-B14F-4D97-AF65-F5344CB8AC3E}">
        <p14:creationId xmlns:p14="http://schemas.microsoft.com/office/powerpoint/2010/main" val="281439675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6099" y="406689"/>
            <a:ext cx="11159067" cy="2387600"/>
          </a:xfrm>
        </p:spPr>
        <p:txBody>
          <a:bodyPr>
            <a:noAutofit/>
          </a:bodyPr>
          <a:lstStyle/>
          <a:p>
            <a:r>
              <a:rPr lang="en-CA" sz="4000" b="1" dirty="0" smtClean="0"/>
              <a:t>Indigenous (Aboriginal) Health Care in Canada: Engaging First Nations, Métis and Inuit Populations in Building a Renewed Health Accord</a:t>
            </a:r>
            <a:endParaRPr lang="en-CA" sz="4000" b="1" dirty="0"/>
          </a:p>
        </p:txBody>
      </p:sp>
      <p:sp>
        <p:nvSpPr>
          <p:cNvPr id="3" name="Subtitle 2"/>
          <p:cNvSpPr>
            <a:spLocks noGrp="1"/>
          </p:cNvSpPr>
          <p:nvPr>
            <p:ph type="subTitle" idx="1"/>
          </p:nvPr>
        </p:nvSpPr>
        <p:spPr>
          <a:xfrm>
            <a:off x="546099" y="3239553"/>
            <a:ext cx="11159067" cy="1688912"/>
          </a:xfrm>
        </p:spPr>
        <p:txBody>
          <a:bodyPr>
            <a:normAutofit fontScale="92500" lnSpcReduction="20000"/>
          </a:bodyPr>
          <a:lstStyle/>
          <a:p>
            <a:r>
              <a:rPr lang="en-CA" sz="2200" dirty="0" smtClean="0"/>
              <a:t>Earl Nowgesic, RN, BScN, MHSc, PhD</a:t>
            </a:r>
          </a:p>
          <a:p>
            <a:r>
              <a:rPr lang="en-CA" sz="2200" dirty="0" smtClean="0"/>
              <a:t>Assistant Professor</a:t>
            </a:r>
          </a:p>
          <a:p>
            <a:r>
              <a:rPr lang="en-CA" sz="2200" dirty="0" smtClean="0"/>
              <a:t>Interim Director, Waakebiness-Bryce </a:t>
            </a:r>
            <a:r>
              <a:rPr lang="en-CA" sz="2200" dirty="0"/>
              <a:t>Institute for Indigenous Health</a:t>
            </a:r>
          </a:p>
          <a:p>
            <a:r>
              <a:rPr lang="en-CA" sz="2200" dirty="0" smtClean="0"/>
              <a:t>Dalla Lana School of Public Health, University </a:t>
            </a:r>
            <a:r>
              <a:rPr lang="en-CA" sz="2200" dirty="0"/>
              <a:t>of Toronto</a:t>
            </a:r>
            <a:endParaRPr lang="en-CA" sz="2200" dirty="0" smtClean="0"/>
          </a:p>
          <a:p>
            <a:r>
              <a:rPr lang="en-CA" sz="2200" dirty="0" smtClean="0"/>
              <a:t>Toronto, Ontario</a:t>
            </a:r>
          </a:p>
          <a:p>
            <a:endParaRPr lang="en-CA" dirty="0"/>
          </a:p>
        </p:txBody>
      </p:sp>
      <p:sp>
        <p:nvSpPr>
          <p:cNvPr id="4" name="Subtitle 2"/>
          <p:cNvSpPr txBox="1">
            <a:spLocks/>
          </p:cNvSpPr>
          <p:nvPr/>
        </p:nvSpPr>
        <p:spPr>
          <a:xfrm>
            <a:off x="1676400" y="5494337"/>
            <a:ext cx="9144000" cy="8239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CA" sz="1800" dirty="0" smtClean="0"/>
              <a:t>Senate Open Caucus on the New Health Accord</a:t>
            </a:r>
          </a:p>
          <a:p>
            <a:r>
              <a:rPr lang="en-CA" sz="1800" dirty="0" smtClean="0"/>
              <a:t>November 16, 2016, Ottawa, Ontario</a:t>
            </a:r>
            <a:endParaRPr lang="en-CA" sz="1800" dirty="0"/>
          </a:p>
        </p:txBody>
      </p:sp>
      <p:sp>
        <p:nvSpPr>
          <p:cNvPr id="5" name="Slide Number Placeholder 4"/>
          <p:cNvSpPr>
            <a:spLocks noGrp="1"/>
          </p:cNvSpPr>
          <p:nvPr>
            <p:ph type="sldNum" sz="quarter" idx="12"/>
          </p:nvPr>
        </p:nvSpPr>
        <p:spPr/>
        <p:txBody>
          <a:bodyPr/>
          <a:lstStyle/>
          <a:p>
            <a:fld id="{9E3B8E78-5E61-4CD1-93A8-D4854F7178E5}" type="slidenum">
              <a:rPr lang="en-CA" smtClean="0"/>
              <a:t>1</a:t>
            </a:fld>
            <a:endParaRPr lang="en-CA" dirty="0"/>
          </a:p>
        </p:txBody>
      </p:sp>
    </p:spTree>
    <p:extLst>
      <p:ext uri="{BB962C8B-B14F-4D97-AF65-F5344CB8AC3E}">
        <p14:creationId xmlns:p14="http://schemas.microsoft.com/office/powerpoint/2010/main" val="2289141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b="1" dirty="0" smtClean="0"/>
              <a:t>All My Relations </a:t>
            </a:r>
            <a:endParaRPr lang="en-CA" sz="3600" b="1" dirty="0"/>
          </a:p>
        </p:txBody>
      </p:sp>
      <p:sp>
        <p:nvSpPr>
          <p:cNvPr id="3" name="Content Placeholder 2"/>
          <p:cNvSpPr>
            <a:spLocks noGrp="1"/>
          </p:cNvSpPr>
          <p:nvPr>
            <p:ph idx="1"/>
          </p:nvPr>
        </p:nvSpPr>
        <p:spPr/>
        <p:txBody>
          <a:bodyPr>
            <a:normAutofit/>
          </a:bodyPr>
          <a:lstStyle/>
          <a:p>
            <a:r>
              <a:rPr lang="en-GB" dirty="0" smtClean="0"/>
              <a:t>I </a:t>
            </a:r>
            <a:r>
              <a:rPr lang="en-GB" dirty="0"/>
              <a:t>am </a:t>
            </a:r>
            <a:r>
              <a:rPr lang="en-GB" dirty="0" smtClean="0"/>
              <a:t>Anishinaabe (Ojibwe) from </a:t>
            </a:r>
            <a:r>
              <a:rPr lang="en-GB" dirty="0"/>
              <a:t>Kiashke Zaaging </a:t>
            </a:r>
            <a:r>
              <a:rPr lang="en-GB" dirty="0" smtClean="0"/>
              <a:t>Anishinaabek (Gull </a:t>
            </a:r>
            <a:r>
              <a:rPr lang="en-GB" dirty="0"/>
              <a:t>Bay First </a:t>
            </a:r>
            <a:r>
              <a:rPr lang="en-GB" dirty="0" smtClean="0"/>
              <a:t>Nation) and I have over 20 years of experience working in the health care sector in Canada.</a:t>
            </a:r>
          </a:p>
          <a:p>
            <a:r>
              <a:rPr lang="en-US" dirty="0"/>
              <a:t>My parents are Ojibwe</a:t>
            </a:r>
            <a:r>
              <a:rPr lang="en-US" dirty="0" smtClean="0"/>
              <a:t>. </a:t>
            </a:r>
            <a:r>
              <a:rPr lang="en-US" dirty="0"/>
              <a:t>Both attended Aboriginal residential schools and, despite the legacy of the Aboriginal Residential School System, they persevered in keeping true to their cultural traditions, ultimately passing these values down to me and my three sisters.</a:t>
            </a:r>
            <a:endParaRPr lang="en-CA" dirty="0" smtClean="0"/>
          </a:p>
          <a:p>
            <a:r>
              <a:rPr lang="en-CA" dirty="0" smtClean="0"/>
              <a:t>I </a:t>
            </a:r>
            <a:r>
              <a:rPr lang="en-CA" dirty="0"/>
              <a:t>would like to acknowledge the Algonquin people whose traditional </a:t>
            </a:r>
            <a:r>
              <a:rPr lang="en-CA" dirty="0" smtClean="0"/>
              <a:t>territory </a:t>
            </a:r>
            <a:r>
              <a:rPr lang="en-CA" dirty="0"/>
              <a:t>we are meeting on </a:t>
            </a:r>
            <a:r>
              <a:rPr lang="en-CA" dirty="0" smtClean="0"/>
              <a:t>today. </a:t>
            </a:r>
          </a:p>
        </p:txBody>
      </p:sp>
      <p:sp>
        <p:nvSpPr>
          <p:cNvPr id="4" name="Slide Number Placeholder 3"/>
          <p:cNvSpPr>
            <a:spLocks noGrp="1"/>
          </p:cNvSpPr>
          <p:nvPr>
            <p:ph type="sldNum" sz="quarter" idx="12"/>
          </p:nvPr>
        </p:nvSpPr>
        <p:spPr/>
        <p:txBody>
          <a:bodyPr/>
          <a:lstStyle/>
          <a:p>
            <a:fld id="{9E3B8E78-5E61-4CD1-93A8-D4854F7178E5}" type="slidenum">
              <a:rPr lang="en-CA" smtClean="0"/>
              <a:t>2</a:t>
            </a:fld>
            <a:endParaRPr lang="en-CA" dirty="0"/>
          </a:p>
        </p:txBody>
      </p:sp>
    </p:spTree>
    <p:extLst>
      <p:ext uri="{BB962C8B-B14F-4D97-AF65-F5344CB8AC3E}">
        <p14:creationId xmlns:p14="http://schemas.microsoft.com/office/powerpoint/2010/main" val="2719691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7457" y="675387"/>
            <a:ext cx="3201307" cy="1185851"/>
          </a:xfrm>
        </p:spPr>
        <p:txBody>
          <a:bodyPr>
            <a:noAutofit/>
          </a:bodyPr>
          <a:lstStyle/>
          <a:p>
            <a:pPr algn="ctr"/>
            <a:r>
              <a:rPr lang="en-CA" dirty="0"/>
              <a:t/>
            </a:r>
            <a:br>
              <a:rPr lang="en-CA" dirty="0"/>
            </a:br>
            <a:r>
              <a:rPr lang="en-CA" dirty="0"/>
              <a:t/>
            </a:r>
            <a:br>
              <a:rPr lang="en-CA" dirty="0"/>
            </a:br>
            <a:r>
              <a:rPr lang="en-CA" sz="3600" b="1" dirty="0"/>
              <a:t>Population in Canada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19189699"/>
              </p:ext>
            </p:extLst>
          </p:nvPr>
        </p:nvGraphicFramePr>
        <p:xfrm>
          <a:off x="5099050" y="116115"/>
          <a:ext cx="5583464" cy="624023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half" idx="2"/>
          </p:nvPr>
        </p:nvSpPr>
        <p:spPr>
          <a:xfrm>
            <a:off x="1359807" y="1770740"/>
            <a:ext cx="3790044" cy="4309167"/>
          </a:xfrm>
        </p:spPr>
        <p:txBody>
          <a:bodyPr>
            <a:normAutofit fontScale="62500" lnSpcReduction="20000"/>
          </a:bodyPr>
          <a:lstStyle/>
          <a:p>
            <a:pPr>
              <a:buFont typeface="Arial" pitchFamily="34" charset="0"/>
              <a:buChar char="•"/>
            </a:pPr>
            <a:endParaRPr lang="en-CA" sz="2600" dirty="0"/>
          </a:p>
          <a:p>
            <a:pPr>
              <a:buFont typeface="Arial" pitchFamily="34" charset="0"/>
              <a:buChar char="•"/>
            </a:pPr>
            <a:r>
              <a:rPr lang="en-CA" sz="3200" dirty="0"/>
              <a:t> Total 33 million in 2011</a:t>
            </a:r>
          </a:p>
          <a:p>
            <a:pPr lvl="1">
              <a:buFont typeface="Arial" pitchFamily="34" charset="0"/>
              <a:buChar char="•"/>
            </a:pPr>
            <a:r>
              <a:rPr lang="en-CA" sz="2900" dirty="0"/>
              <a:t>   4.3% Aboriginal</a:t>
            </a:r>
          </a:p>
          <a:p>
            <a:pPr lvl="1">
              <a:buFont typeface="Arial" pitchFamily="34" charset="0"/>
              <a:buChar char="•"/>
            </a:pPr>
            <a:r>
              <a:rPr lang="en-CA" sz="2900" dirty="0"/>
              <a:t> 95.7% Non-Aboriginal</a:t>
            </a:r>
          </a:p>
          <a:p>
            <a:pPr lvl="1">
              <a:buFont typeface="Arial" pitchFamily="34" charset="0"/>
              <a:buChar char="•"/>
            </a:pPr>
            <a:endParaRPr lang="en-CA" sz="3200" dirty="0"/>
          </a:p>
          <a:p>
            <a:pPr>
              <a:buFont typeface="Arial" pitchFamily="34" charset="0"/>
              <a:buChar char="•"/>
            </a:pPr>
            <a:r>
              <a:rPr lang="en-CA" sz="3200" dirty="0"/>
              <a:t> Identity population </a:t>
            </a:r>
            <a:r>
              <a:rPr lang="en-CA" sz="3200" dirty="0" smtClean="0"/>
              <a:t>grew from </a:t>
            </a:r>
            <a:r>
              <a:rPr lang="en-CA" sz="3200" dirty="0"/>
              <a:t>2006 to 2011</a:t>
            </a:r>
            <a:endParaRPr lang="en-CA" sz="2900" dirty="0"/>
          </a:p>
          <a:p>
            <a:pPr lvl="1">
              <a:buFont typeface="Arial" pitchFamily="34" charset="0"/>
              <a:buChar char="•"/>
            </a:pPr>
            <a:r>
              <a:rPr lang="en-CA" sz="2900" dirty="0"/>
              <a:t> </a:t>
            </a:r>
            <a:r>
              <a:rPr lang="en-CA" sz="2900" dirty="0" smtClean="0"/>
              <a:t>20.1% Aboriginal</a:t>
            </a:r>
            <a:endParaRPr lang="en-CA" sz="2900" dirty="0"/>
          </a:p>
          <a:p>
            <a:pPr lvl="1">
              <a:buFont typeface="Arial" pitchFamily="34" charset="0"/>
              <a:buChar char="•"/>
            </a:pPr>
            <a:r>
              <a:rPr lang="en-CA" sz="2900" dirty="0"/>
              <a:t>   5.2% Non-Aboriginal</a:t>
            </a:r>
          </a:p>
          <a:p>
            <a:pPr lvl="1">
              <a:buFont typeface="Arial" pitchFamily="34" charset="0"/>
              <a:buChar char="•"/>
            </a:pPr>
            <a:endParaRPr lang="en-CA" sz="3300" dirty="0"/>
          </a:p>
          <a:p>
            <a:pPr>
              <a:buFont typeface="Arial" pitchFamily="34" charset="0"/>
              <a:buChar char="•"/>
            </a:pPr>
            <a:r>
              <a:rPr lang="en-CA" sz="3300" dirty="0"/>
              <a:t> Aboriginal group identity population increased from 2006 to 2011</a:t>
            </a:r>
            <a:r>
              <a:rPr lang="en-CA" sz="3100" dirty="0"/>
              <a:t> </a:t>
            </a:r>
          </a:p>
          <a:p>
            <a:pPr lvl="1">
              <a:buFont typeface="Arial" pitchFamily="34" charset="0"/>
              <a:buChar char="•"/>
            </a:pPr>
            <a:r>
              <a:rPr lang="en-CA" sz="2900" dirty="0"/>
              <a:t> 22.9% First Nations</a:t>
            </a:r>
          </a:p>
          <a:p>
            <a:pPr lvl="1">
              <a:buFont typeface="Arial" pitchFamily="34" charset="0"/>
              <a:buChar char="•"/>
            </a:pPr>
            <a:r>
              <a:rPr lang="en-CA" sz="2900" dirty="0"/>
              <a:t> 16.3% Métis</a:t>
            </a:r>
          </a:p>
          <a:p>
            <a:pPr lvl="1">
              <a:buFont typeface="Arial" pitchFamily="34" charset="0"/>
              <a:buChar char="•"/>
            </a:pPr>
            <a:r>
              <a:rPr lang="en-CA" sz="2900" dirty="0"/>
              <a:t> 18.1% Inuit</a:t>
            </a:r>
            <a:endParaRPr lang="en-CA" sz="1800" dirty="0"/>
          </a:p>
        </p:txBody>
      </p:sp>
      <p:sp>
        <p:nvSpPr>
          <p:cNvPr id="5" name="Title 1"/>
          <p:cNvSpPr txBox="1">
            <a:spLocks/>
          </p:cNvSpPr>
          <p:nvPr/>
        </p:nvSpPr>
        <p:spPr>
          <a:xfrm>
            <a:off x="7907334" y="6288784"/>
            <a:ext cx="2643206" cy="500066"/>
          </a:xfrm>
          <a:prstGeom prst="rect">
            <a:avLst/>
          </a:prstGeom>
        </p:spPr>
        <p:txBody>
          <a:bodyPr vert="horz" lIns="91440" tIns="45720" rIns="91440" bIns="45720" rtlCol="0" anchor="ctr">
            <a:noAutofit/>
          </a:bodyPr>
          <a:lstStyle/>
          <a:p>
            <a:pPr algn="r">
              <a:spcBef>
                <a:spcPct val="0"/>
              </a:spcBef>
              <a:defRPr/>
            </a:pPr>
            <a:r>
              <a:rPr lang="en-CA" sz="1200" dirty="0">
                <a:latin typeface="+mj-lt"/>
                <a:ea typeface="+mj-ea"/>
                <a:cs typeface="+mj-cs"/>
              </a:rPr>
              <a:t>(Statistics Canada, 2013)</a:t>
            </a:r>
          </a:p>
        </p:txBody>
      </p:sp>
      <p:sp>
        <p:nvSpPr>
          <p:cNvPr id="7" name="Slide Number Placeholder 6"/>
          <p:cNvSpPr>
            <a:spLocks noGrp="1"/>
          </p:cNvSpPr>
          <p:nvPr>
            <p:ph type="sldNum" sz="quarter" idx="12"/>
          </p:nvPr>
        </p:nvSpPr>
        <p:spPr/>
        <p:txBody>
          <a:bodyPr/>
          <a:lstStyle/>
          <a:p>
            <a:fld id="{AD63F2CB-1A61-4AE7-9646-2864617E06C4}" type="slidenum">
              <a:rPr lang="en-CA" smtClean="0"/>
              <a:pPr/>
              <a:t>3</a:t>
            </a:fld>
            <a:endParaRPr lang="en-CA" dirty="0"/>
          </a:p>
        </p:txBody>
      </p:sp>
    </p:spTree>
    <p:extLst>
      <p:ext uri="{BB962C8B-B14F-4D97-AF65-F5344CB8AC3E}">
        <p14:creationId xmlns:p14="http://schemas.microsoft.com/office/powerpoint/2010/main" val="4148578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b="1" dirty="0" smtClean="0"/>
              <a:t>Inequities and Disparities</a:t>
            </a:r>
            <a:endParaRPr lang="en-CA" sz="3600" b="1" dirty="0"/>
          </a:p>
        </p:txBody>
      </p:sp>
      <p:sp>
        <p:nvSpPr>
          <p:cNvPr id="3" name="Content Placeholder 2"/>
          <p:cNvSpPr>
            <a:spLocks noGrp="1"/>
          </p:cNvSpPr>
          <p:nvPr>
            <p:ph idx="1"/>
          </p:nvPr>
        </p:nvSpPr>
        <p:spPr>
          <a:xfrm>
            <a:off x="838200" y="1768475"/>
            <a:ext cx="10515600" cy="4351338"/>
          </a:xfrm>
        </p:spPr>
        <p:txBody>
          <a:bodyPr>
            <a:normAutofit fontScale="92500" lnSpcReduction="10000"/>
          </a:bodyPr>
          <a:lstStyle/>
          <a:p>
            <a:r>
              <a:rPr lang="en-CA" dirty="0" smtClean="0"/>
              <a:t>Aboriginal Peoples </a:t>
            </a:r>
            <a:r>
              <a:rPr lang="en-CA" dirty="0"/>
              <a:t>in Canada </a:t>
            </a:r>
            <a:r>
              <a:rPr lang="en-CA" dirty="0" smtClean="0"/>
              <a:t>face </a:t>
            </a:r>
            <a:r>
              <a:rPr lang="en-CA" dirty="0"/>
              <a:t>striking and persistent inequities </a:t>
            </a:r>
            <a:r>
              <a:rPr lang="en-CA" dirty="0" smtClean="0"/>
              <a:t>in </a:t>
            </a:r>
            <a:r>
              <a:rPr lang="en-CA" dirty="0"/>
              <a:t>health determinants, health status and </a:t>
            </a:r>
            <a:r>
              <a:rPr lang="en-CA" dirty="0" smtClean="0"/>
              <a:t>health care compared </a:t>
            </a:r>
            <a:r>
              <a:rPr lang="en-CA" dirty="0"/>
              <a:t>to the general Canadian </a:t>
            </a:r>
            <a:r>
              <a:rPr lang="en-CA" dirty="0" smtClean="0"/>
              <a:t>population.</a:t>
            </a:r>
          </a:p>
          <a:p>
            <a:r>
              <a:rPr lang="en-CA" dirty="0" smtClean="0"/>
              <a:t>There is a growing discrepancy between Aboriginal Peoples and Settler Canadians in disease </a:t>
            </a:r>
            <a:r>
              <a:rPr lang="en-CA" dirty="0"/>
              <a:t>burden and health </a:t>
            </a:r>
            <a:r>
              <a:rPr lang="en-CA" dirty="0" smtClean="0"/>
              <a:t>outcomes.</a:t>
            </a:r>
          </a:p>
          <a:p>
            <a:r>
              <a:rPr lang="en-CA" dirty="0" smtClean="0"/>
              <a:t>Major </a:t>
            </a:r>
            <a:r>
              <a:rPr lang="en-CA" dirty="0"/>
              <a:t>inquiries such as the Royal Commission on Aboriginal Peoples (</a:t>
            </a:r>
            <a:r>
              <a:rPr lang="en-CA" dirty="0" smtClean="0"/>
              <a:t>1996), </a:t>
            </a:r>
            <a:r>
              <a:rPr lang="en-CA" dirty="0"/>
              <a:t>the Romanow Commission on the Future of Health Care in Canada (2002), the Kelowna Accord deliberations (2005), and the Truth and Reconciliation Commission of Canada (2015) </a:t>
            </a:r>
            <a:r>
              <a:rPr lang="en-CA" dirty="0" smtClean="0"/>
              <a:t>speak to strategies to eliminate inequities between </a:t>
            </a:r>
            <a:r>
              <a:rPr lang="en-CA" dirty="0"/>
              <a:t>Aboriginal and </a:t>
            </a:r>
            <a:r>
              <a:rPr lang="en-CA" dirty="0" smtClean="0"/>
              <a:t>non-Aboriginal populations and the resultant disparities for Aboriginal Peoples. </a:t>
            </a:r>
            <a:r>
              <a:rPr lang="en-CA" dirty="0"/>
              <a:t>However, little progress has been made on these </a:t>
            </a:r>
            <a:r>
              <a:rPr lang="en-CA" dirty="0" smtClean="0"/>
              <a:t>strategies. </a:t>
            </a:r>
            <a:endParaRPr lang="en-CA" dirty="0"/>
          </a:p>
        </p:txBody>
      </p:sp>
      <p:sp>
        <p:nvSpPr>
          <p:cNvPr id="4" name="Slide Number Placeholder 3"/>
          <p:cNvSpPr>
            <a:spLocks noGrp="1"/>
          </p:cNvSpPr>
          <p:nvPr>
            <p:ph type="sldNum" sz="quarter" idx="12"/>
          </p:nvPr>
        </p:nvSpPr>
        <p:spPr/>
        <p:txBody>
          <a:bodyPr/>
          <a:lstStyle/>
          <a:p>
            <a:fld id="{9E3B8E78-5E61-4CD1-93A8-D4854F7178E5}" type="slidenum">
              <a:rPr lang="en-CA" smtClean="0"/>
              <a:t>4</a:t>
            </a:fld>
            <a:endParaRPr lang="en-CA" dirty="0"/>
          </a:p>
        </p:txBody>
      </p:sp>
    </p:spTree>
    <p:extLst>
      <p:ext uri="{BB962C8B-B14F-4D97-AF65-F5344CB8AC3E}">
        <p14:creationId xmlns:p14="http://schemas.microsoft.com/office/powerpoint/2010/main" val="1757518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b="1" dirty="0" smtClean="0"/>
              <a:t>Suggestions for Developing a Renewed Health Accord</a:t>
            </a:r>
            <a:endParaRPr lang="en-CA" sz="3600" b="1" dirty="0"/>
          </a:p>
        </p:txBody>
      </p:sp>
      <p:sp>
        <p:nvSpPr>
          <p:cNvPr id="3" name="Content Placeholder 2"/>
          <p:cNvSpPr>
            <a:spLocks noGrp="1"/>
          </p:cNvSpPr>
          <p:nvPr>
            <p:ph idx="1"/>
          </p:nvPr>
        </p:nvSpPr>
        <p:spPr/>
        <p:txBody>
          <a:bodyPr>
            <a:normAutofit fontScale="92500" lnSpcReduction="10000"/>
          </a:bodyPr>
          <a:lstStyle/>
          <a:p>
            <a:r>
              <a:rPr lang="en-CA" dirty="0" smtClean="0"/>
              <a:t>To develop concrete objectives for the Renewed Health Accord pertaining to Indigenous Peoples (i.e., First Nations, Métis and Inuit).    </a:t>
            </a:r>
          </a:p>
          <a:p>
            <a:r>
              <a:rPr lang="en-CA" dirty="0" smtClean="0"/>
              <a:t>To strive </a:t>
            </a:r>
            <a:r>
              <a:rPr lang="en-CA" dirty="0"/>
              <a:t>for innovation and relevance in Indigenous health policy and practice, while </a:t>
            </a:r>
            <a:r>
              <a:rPr lang="en-CA" dirty="0" smtClean="0"/>
              <a:t>supporting </a:t>
            </a:r>
            <a:r>
              <a:rPr lang="en-CA" dirty="0"/>
              <a:t>Indigenous </a:t>
            </a:r>
            <a:r>
              <a:rPr lang="en-CA" dirty="0" smtClean="0"/>
              <a:t>self-determination.</a:t>
            </a:r>
          </a:p>
          <a:p>
            <a:r>
              <a:rPr lang="en-CA" dirty="0" smtClean="0"/>
              <a:t>To identify and support scientifically </a:t>
            </a:r>
            <a:r>
              <a:rPr lang="en-CA" dirty="0"/>
              <a:t>excellent and community-relevant strategies for improving Indigenous health and </a:t>
            </a:r>
            <a:r>
              <a:rPr lang="en-CA" dirty="0" smtClean="0"/>
              <a:t>wellbeing.</a:t>
            </a:r>
          </a:p>
          <a:p>
            <a:r>
              <a:rPr lang="en-CA" dirty="0" smtClean="0"/>
              <a:t>To train health </a:t>
            </a:r>
            <a:r>
              <a:rPr lang="en-CA" dirty="0"/>
              <a:t>professionals and leaders dedicated to Indigenous </a:t>
            </a:r>
            <a:r>
              <a:rPr lang="en-CA" dirty="0" smtClean="0"/>
              <a:t>issues.</a:t>
            </a:r>
          </a:p>
          <a:p>
            <a:r>
              <a:rPr lang="en-CA" dirty="0" smtClean="0"/>
              <a:t>To encourage sustained </a:t>
            </a:r>
            <a:r>
              <a:rPr lang="en-CA" dirty="0"/>
              <a:t>and robust individual and institutional leadership in Indigenous health. Indigenous leadership and participation in Indigenous health </a:t>
            </a:r>
            <a:r>
              <a:rPr lang="en-CA" dirty="0" smtClean="0"/>
              <a:t>policy, practice and research initiatives </a:t>
            </a:r>
            <a:r>
              <a:rPr lang="en-CA" dirty="0"/>
              <a:t>have been identified </a:t>
            </a:r>
            <a:r>
              <a:rPr lang="en-CA" dirty="0" smtClean="0"/>
              <a:t>as fundamental cornerstones </a:t>
            </a:r>
            <a:r>
              <a:rPr lang="en-CA" dirty="0"/>
              <a:t>for moving </a:t>
            </a:r>
            <a:r>
              <a:rPr lang="en-CA" dirty="0" smtClean="0"/>
              <a:t>forward.</a:t>
            </a:r>
            <a:endParaRPr lang="en-CA" dirty="0"/>
          </a:p>
          <a:p>
            <a:endParaRPr lang="en-CA" dirty="0"/>
          </a:p>
        </p:txBody>
      </p:sp>
      <p:sp>
        <p:nvSpPr>
          <p:cNvPr id="4" name="Slide Number Placeholder 3"/>
          <p:cNvSpPr>
            <a:spLocks noGrp="1"/>
          </p:cNvSpPr>
          <p:nvPr>
            <p:ph type="sldNum" sz="quarter" idx="12"/>
          </p:nvPr>
        </p:nvSpPr>
        <p:spPr/>
        <p:txBody>
          <a:bodyPr/>
          <a:lstStyle/>
          <a:p>
            <a:fld id="{9E3B8E78-5E61-4CD1-93A8-D4854F7178E5}" type="slidenum">
              <a:rPr lang="en-CA" smtClean="0"/>
              <a:t>5</a:t>
            </a:fld>
            <a:endParaRPr lang="en-CA" dirty="0"/>
          </a:p>
        </p:txBody>
      </p:sp>
    </p:spTree>
    <p:extLst>
      <p:ext uri="{BB962C8B-B14F-4D97-AF65-F5344CB8AC3E}">
        <p14:creationId xmlns:p14="http://schemas.microsoft.com/office/powerpoint/2010/main" val="786566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CA" sz="3200" b="1" dirty="0" smtClean="0"/>
              <a:t>Exemplary Practices of Indigenous Community Engagement:</a:t>
            </a:r>
            <a:br>
              <a:rPr lang="en-CA" sz="3200" b="1" dirty="0" smtClean="0"/>
            </a:br>
            <a:r>
              <a:rPr lang="en-CA" sz="3200" b="1" dirty="0" smtClean="0"/>
              <a:t>Commitments from the Canadian Institutes of Health Research</a:t>
            </a:r>
            <a:endParaRPr lang="en-CA" sz="3200" b="1" dirty="0"/>
          </a:p>
        </p:txBody>
      </p:sp>
      <p:sp>
        <p:nvSpPr>
          <p:cNvPr id="3" name="Content Placeholder 2"/>
          <p:cNvSpPr>
            <a:spLocks noGrp="1"/>
          </p:cNvSpPr>
          <p:nvPr>
            <p:ph idx="1"/>
          </p:nvPr>
        </p:nvSpPr>
        <p:spPr/>
        <p:txBody>
          <a:bodyPr>
            <a:normAutofit/>
          </a:bodyPr>
          <a:lstStyle/>
          <a:p>
            <a:r>
              <a:rPr lang="en-CA" dirty="0" smtClean="0"/>
              <a:t>To increase the capacity of the Canadian Institutes of Health Research (CIHR) to interact with Indigenous communities in a culturally appropriate manner.</a:t>
            </a:r>
          </a:p>
          <a:p>
            <a:r>
              <a:rPr lang="en-CA" dirty="0" smtClean="0"/>
              <a:t>To increase CIHR investments in Indigenous health research to a minimum of 4.6% (proportional to Canada’s Indigenous population) of CIHR’s annual budget and seek to grow these investments.</a:t>
            </a:r>
          </a:p>
          <a:p>
            <a:r>
              <a:rPr lang="en-CA" dirty="0" smtClean="0"/>
              <a:t>To hold annual meetings among the CIHR President and the leaders of the Assembly of First Nations, Inuit Tapiriit Kanatami, and the Métis National Council to discuss Indigenous health research priorities. </a:t>
            </a:r>
          </a:p>
          <a:p>
            <a:endParaRPr lang="en-CA" dirty="0"/>
          </a:p>
        </p:txBody>
      </p:sp>
      <p:sp>
        <p:nvSpPr>
          <p:cNvPr id="4" name="Slide Number Placeholder 3"/>
          <p:cNvSpPr>
            <a:spLocks noGrp="1"/>
          </p:cNvSpPr>
          <p:nvPr>
            <p:ph type="sldNum" sz="quarter" idx="12"/>
          </p:nvPr>
        </p:nvSpPr>
        <p:spPr/>
        <p:txBody>
          <a:bodyPr/>
          <a:lstStyle/>
          <a:p>
            <a:fld id="{9E3B8E78-5E61-4CD1-93A8-D4854F7178E5}" type="slidenum">
              <a:rPr lang="en-CA" smtClean="0"/>
              <a:t>6</a:t>
            </a:fld>
            <a:endParaRPr lang="en-CA" dirty="0"/>
          </a:p>
        </p:txBody>
      </p:sp>
    </p:spTree>
    <p:extLst>
      <p:ext uri="{BB962C8B-B14F-4D97-AF65-F5344CB8AC3E}">
        <p14:creationId xmlns:p14="http://schemas.microsoft.com/office/powerpoint/2010/main" val="253954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15785"/>
            <a:ext cx="9353550" cy="1103465"/>
          </a:xfrm>
        </p:spPr>
        <p:txBody>
          <a:bodyPr>
            <a:noAutofit/>
          </a:bodyPr>
          <a:lstStyle/>
          <a:p>
            <a:pPr algn="ctr"/>
            <a:r>
              <a:rPr lang="en-CA" sz="3600" b="1" dirty="0" smtClean="0"/>
              <a:t>Engage First Nations, Métis and Inuit Populations in the Formation of a Renewed Health Accord</a:t>
            </a:r>
            <a:endParaRPr lang="en-CA" sz="36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1505" y="1922935"/>
            <a:ext cx="8979033" cy="4390357"/>
          </a:xfrm>
        </p:spPr>
      </p:pic>
      <p:sp>
        <p:nvSpPr>
          <p:cNvPr id="4" name="Slide Number Placeholder 3"/>
          <p:cNvSpPr>
            <a:spLocks noGrp="1"/>
          </p:cNvSpPr>
          <p:nvPr>
            <p:ph type="sldNum" sz="quarter" idx="12"/>
          </p:nvPr>
        </p:nvSpPr>
        <p:spPr/>
        <p:txBody>
          <a:bodyPr/>
          <a:lstStyle/>
          <a:p>
            <a:fld id="{772D2302-C7E9-4583-83D4-73DF529B0B70}" type="slidenum">
              <a:rPr lang="en-CA" smtClean="0"/>
              <a:t>7</a:t>
            </a:fld>
            <a:endParaRPr lang="en-CA" dirty="0"/>
          </a:p>
        </p:txBody>
      </p:sp>
    </p:spTree>
    <p:extLst>
      <p:ext uri="{BB962C8B-B14F-4D97-AF65-F5344CB8AC3E}">
        <p14:creationId xmlns:p14="http://schemas.microsoft.com/office/powerpoint/2010/main" val="3265422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2227</TotalTime>
  <Words>598</Words>
  <Application>Microsoft Office PowerPoint</Application>
  <PresentationFormat>Custom</PresentationFormat>
  <Paragraphs>57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Indigenous (Aboriginal) Health Care in Canada: Engaging First Nations, Métis and Inuit Populations in Building a Renewed Health Accord</vt:lpstr>
      <vt:lpstr>All My Relations </vt:lpstr>
      <vt:lpstr>  Population in Canada</vt:lpstr>
      <vt:lpstr>Inequities and Disparities</vt:lpstr>
      <vt:lpstr>Suggestions for Developing a Renewed Health Accord</vt:lpstr>
      <vt:lpstr>Exemplary Practices of Indigenous Community Engagement: Commitments from the Canadian Institutes of Health Research</vt:lpstr>
      <vt:lpstr>Engage First Nations, Métis and Inuit Populations in the Formation of a Renewed Health Accord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and Indigenous Populations: Theory, Policy and Practice</dc:title>
  <dc:creator>Earl Nowgesic</dc:creator>
  <cp:lastModifiedBy>Nicole B</cp:lastModifiedBy>
  <cp:revision>180</cp:revision>
  <cp:lastPrinted>2016-11-10T01:26:18Z</cp:lastPrinted>
  <dcterms:created xsi:type="dcterms:W3CDTF">2016-01-28T23:22:08Z</dcterms:created>
  <dcterms:modified xsi:type="dcterms:W3CDTF">2016-11-17T19:49:46Z</dcterms:modified>
</cp:coreProperties>
</file>