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329" r:id="rId3"/>
    <p:sldId id="327" r:id="rId4"/>
    <p:sldId id="258" r:id="rId5"/>
    <p:sldId id="339" r:id="rId6"/>
    <p:sldId id="259" r:id="rId7"/>
    <p:sldId id="260" r:id="rId8"/>
    <p:sldId id="340" r:id="rId9"/>
    <p:sldId id="262" r:id="rId10"/>
    <p:sldId id="338" r:id="rId11"/>
    <p:sldId id="343" r:id="rId12"/>
    <p:sldId id="341" r:id="rId13"/>
    <p:sldId id="342" r:id="rId14"/>
    <p:sldId id="31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AAD67-0483-4773-9F31-38248705028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1C2140-6D0D-48C1-B034-0C43211EF23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Applications open </a:t>
          </a:r>
          <a:r>
            <a:rPr lang="en-CA" b="1" dirty="0"/>
            <a:t>Oct 15, 2025</a:t>
          </a:r>
          <a:endParaRPr lang="en-US" b="1" dirty="0"/>
        </a:p>
      </dgm:t>
    </dgm:pt>
    <dgm:pt modelId="{88C120D5-DC5B-4A23-B6AB-9D347881B063}" type="parTrans" cxnId="{ECACF939-9AF9-48ED-81AF-C6A7F9D1CA31}">
      <dgm:prSet/>
      <dgm:spPr/>
      <dgm:t>
        <a:bodyPr/>
        <a:lstStyle/>
        <a:p>
          <a:endParaRPr lang="en-US"/>
        </a:p>
      </dgm:t>
    </dgm:pt>
    <dgm:pt modelId="{23CB12AD-0C4A-4B28-8C9E-00A7A56FC614}" type="sibTrans" cxnId="{ECACF939-9AF9-48ED-81AF-C6A7F9D1CA31}">
      <dgm:prSet/>
      <dgm:spPr/>
      <dgm:t>
        <a:bodyPr/>
        <a:lstStyle/>
        <a:p>
          <a:endParaRPr lang="en-US"/>
        </a:p>
      </dgm:t>
    </dgm:pt>
    <dgm:pt modelId="{56915C57-4810-4A7E-8BF5-AAB9C8C0689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DEADLINE – </a:t>
          </a:r>
          <a:r>
            <a:rPr lang="en-CA" b="1" dirty="0"/>
            <a:t>January 16, 2025</a:t>
          </a:r>
          <a:endParaRPr lang="en-US" b="1" dirty="0"/>
        </a:p>
      </dgm:t>
    </dgm:pt>
    <dgm:pt modelId="{33844BC9-FF90-4ABA-9F15-C82DC7A1D571}" type="parTrans" cxnId="{D7F02D35-3917-45DB-87BD-92D53B17F1A9}">
      <dgm:prSet/>
      <dgm:spPr/>
      <dgm:t>
        <a:bodyPr/>
        <a:lstStyle/>
        <a:p>
          <a:endParaRPr lang="en-US"/>
        </a:p>
      </dgm:t>
    </dgm:pt>
    <dgm:pt modelId="{389529B8-73B8-4608-8D03-5F6456217E18}" type="sibTrans" cxnId="{D7F02D35-3917-45DB-87BD-92D53B17F1A9}">
      <dgm:prSet/>
      <dgm:spPr/>
      <dgm:t>
        <a:bodyPr/>
        <a:lstStyle/>
        <a:p>
          <a:endParaRPr lang="en-US"/>
        </a:p>
      </dgm:t>
    </dgm:pt>
    <dgm:pt modelId="{FF5E5ABF-3376-41E1-ABD3-59D58FE97AC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Decisions will be communicated in </a:t>
          </a:r>
          <a:r>
            <a:rPr lang="en-CA" b="1" dirty="0"/>
            <a:t>April 2026</a:t>
          </a:r>
          <a:endParaRPr lang="en-US" b="1" dirty="0"/>
        </a:p>
      </dgm:t>
    </dgm:pt>
    <dgm:pt modelId="{48AE1535-3D30-47AE-87A7-095490BE60F0}" type="parTrans" cxnId="{D4DB933C-B910-479A-BBF3-2363D4BBE742}">
      <dgm:prSet/>
      <dgm:spPr/>
      <dgm:t>
        <a:bodyPr/>
        <a:lstStyle/>
        <a:p>
          <a:endParaRPr lang="en-US"/>
        </a:p>
      </dgm:t>
    </dgm:pt>
    <dgm:pt modelId="{3306245B-B554-4D2B-BD85-EF80DEBD1E16}" type="sibTrans" cxnId="{D4DB933C-B910-479A-BBF3-2363D4BBE742}">
      <dgm:prSet/>
      <dgm:spPr/>
      <dgm:t>
        <a:bodyPr/>
        <a:lstStyle/>
        <a:p>
          <a:endParaRPr lang="en-US"/>
        </a:p>
      </dgm:t>
    </dgm:pt>
    <dgm:pt modelId="{7195B8B7-85FC-4EB2-8BEC-7B00606AF6C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Start at beginning of </a:t>
          </a:r>
          <a:r>
            <a:rPr lang="en-CA" b="1" dirty="0"/>
            <a:t>September 2026</a:t>
          </a:r>
          <a:endParaRPr lang="en-US" b="1" dirty="0"/>
        </a:p>
      </dgm:t>
    </dgm:pt>
    <dgm:pt modelId="{44B69748-5F8B-4506-B3C5-5C919C7C584B}" type="parTrans" cxnId="{CF08952A-57EB-4E5C-8F1D-689647CF888D}">
      <dgm:prSet/>
      <dgm:spPr/>
      <dgm:t>
        <a:bodyPr/>
        <a:lstStyle/>
        <a:p>
          <a:endParaRPr lang="en-US"/>
        </a:p>
      </dgm:t>
    </dgm:pt>
    <dgm:pt modelId="{3767CC8D-FD02-4D2F-AC56-68F0E3D7E623}" type="sibTrans" cxnId="{CF08952A-57EB-4E5C-8F1D-689647CF888D}">
      <dgm:prSet/>
      <dgm:spPr/>
      <dgm:t>
        <a:bodyPr/>
        <a:lstStyle/>
        <a:p>
          <a:endParaRPr lang="en-US"/>
        </a:p>
      </dgm:t>
    </dgm:pt>
    <dgm:pt modelId="{250DD19E-1598-47C4-A1DD-6FEACF1A6C02}" type="pres">
      <dgm:prSet presAssocID="{C37AAD67-0483-4773-9F31-382487050281}" presName="root" presStyleCnt="0">
        <dgm:presLayoutVars>
          <dgm:dir/>
          <dgm:resizeHandles val="exact"/>
        </dgm:presLayoutVars>
      </dgm:prSet>
      <dgm:spPr/>
    </dgm:pt>
    <dgm:pt modelId="{21A1C13E-F700-400D-A34E-D12BF6CA835D}" type="pres">
      <dgm:prSet presAssocID="{F21C2140-6D0D-48C1-B034-0C43211EF238}" presName="compNode" presStyleCnt="0"/>
      <dgm:spPr/>
    </dgm:pt>
    <dgm:pt modelId="{E6B53C37-F14C-4BB0-9CB0-D33D29737C30}" type="pres">
      <dgm:prSet presAssocID="{F21C2140-6D0D-48C1-B034-0C43211EF238}" presName="bgRect" presStyleLbl="bgShp" presStyleIdx="0" presStyleCnt="4"/>
      <dgm:spPr/>
    </dgm:pt>
    <dgm:pt modelId="{77E0B5C9-EA3E-4A8C-AF30-F452AC624B20}" type="pres">
      <dgm:prSet presAssocID="{F21C2140-6D0D-48C1-B034-0C43211EF23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9F246826-95AA-4CFC-A0E6-E9F4A26CC43B}" type="pres">
      <dgm:prSet presAssocID="{F21C2140-6D0D-48C1-B034-0C43211EF238}" presName="spaceRect" presStyleCnt="0"/>
      <dgm:spPr/>
    </dgm:pt>
    <dgm:pt modelId="{E18CA72B-D9DB-4F92-8B0E-6BEDEFB0F993}" type="pres">
      <dgm:prSet presAssocID="{F21C2140-6D0D-48C1-B034-0C43211EF238}" presName="parTx" presStyleLbl="revTx" presStyleIdx="0" presStyleCnt="4">
        <dgm:presLayoutVars>
          <dgm:chMax val="0"/>
          <dgm:chPref val="0"/>
        </dgm:presLayoutVars>
      </dgm:prSet>
      <dgm:spPr/>
    </dgm:pt>
    <dgm:pt modelId="{B152D91F-782F-446E-9884-BBFA01D76C03}" type="pres">
      <dgm:prSet presAssocID="{23CB12AD-0C4A-4B28-8C9E-00A7A56FC614}" presName="sibTrans" presStyleCnt="0"/>
      <dgm:spPr/>
    </dgm:pt>
    <dgm:pt modelId="{3DFD2608-A2C5-4E92-A5B7-9C2ABBCA7871}" type="pres">
      <dgm:prSet presAssocID="{56915C57-4810-4A7E-8BF5-AAB9C8C06894}" presName="compNode" presStyleCnt="0"/>
      <dgm:spPr/>
    </dgm:pt>
    <dgm:pt modelId="{0A2440AC-F9E0-4D6C-B063-1DBDD2331FB0}" type="pres">
      <dgm:prSet presAssocID="{56915C57-4810-4A7E-8BF5-AAB9C8C06894}" presName="bgRect" presStyleLbl="bgShp" presStyleIdx="1" presStyleCnt="4"/>
      <dgm:spPr/>
    </dgm:pt>
    <dgm:pt modelId="{79B9541B-8C49-42CF-88F8-C3B37143C7ED}" type="pres">
      <dgm:prSet presAssocID="{56915C57-4810-4A7E-8BF5-AAB9C8C068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74410C2-DB11-4BBA-B2F2-18FFAC77B15D}" type="pres">
      <dgm:prSet presAssocID="{56915C57-4810-4A7E-8BF5-AAB9C8C06894}" presName="spaceRect" presStyleCnt="0"/>
      <dgm:spPr/>
    </dgm:pt>
    <dgm:pt modelId="{8A754448-6BF8-49EC-8F63-CFAB90F32A71}" type="pres">
      <dgm:prSet presAssocID="{56915C57-4810-4A7E-8BF5-AAB9C8C06894}" presName="parTx" presStyleLbl="revTx" presStyleIdx="1" presStyleCnt="4">
        <dgm:presLayoutVars>
          <dgm:chMax val="0"/>
          <dgm:chPref val="0"/>
        </dgm:presLayoutVars>
      </dgm:prSet>
      <dgm:spPr/>
    </dgm:pt>
    <dgm:pt modelId="{47684C29-A0C4-4D19-8F42-39809133B1BE}" type="pres">
      <dgm:prSet presAssocID="{389529B8-73B8-4608-8D03-5F6456217E18}" presName="sibTrans" presStyleCnt="0"/>
      <dgm:spPr/>
    </dgm:pt>
    <dgm:pt modelId="{060920D3-6C45-48DA-95CC-9BDC0C4490A7}" type="pres">
      <dgm:prSet presAssocID="{FF5E5ABF-3376-41E1-ABD3-59D58FE97AC7}" presName="compNode" presStyleCnt="0"/>
      <dgm:spPr/>
    </dgm:pt>
    <dgm:pt modelId="{4C21F1BC-D202-430F-8D26-E870819E2A55}" type="pres">
      <dgm:prSet presAssocID="{FF5E5ABF-3376-41E1-ABD3-59D58FE97AC7}" presName="bgRect" presStyleLbl="bgShp" presStyleIdx="2" presStyleCnt="4"/>
      <dgm:spPr/>
    </dgm:pt>
    <dgm:pt modelId="{074E0D93-4FCF-4081-8293-4F21D57F7BE9}" type="pres">
      <dgm:prSet presAssocID="{FF5E5ABF-3376-41E1-ABD3-59D58FE97A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617A164-663F-460F-8B69-508681E0EB12}" type="pres">
      <dgm:prSet presAssocID="{FF5E5ABF-3376-41E1-ABD3-59D58FE97AC7}" presName="spaceRect" presStyleCnt="0"/>
      <dgm:spPr/>
    </dgm:pt>
    <dgm:pt modelId="{1809F9A9-6D3C-47F2-AAE1-C671EA9C4C40}" type="pres">
      <dgm:prSet presAssocID="{FF5E5ABF-3376-41E1-ABD3-59D58FE97AC7}" presName="parTx" presStyleLbl="revTx" presStyleIdx="2" presStyleCnt="4">
        <dgm:presLayoutVars>
          <dgm:chMax val="0"/>
          <dgm:chPref val="0"/>
        </dgm:presLayoutVars>
      </dgm:prSet>
      <dgm:spPr/>
    </dgm:pt>
    <dgm:pt modelId="{51661933-69A4-407B-9DF5-F447D8A68286}" type="pres">
      <dgm:prSet presAssocID="{3306245B-B554-4D2B-BD85-EF80DEBD1E16}" presName="sibTrans" presStyleCnt="0"/>
      <dgm:spPr/>
    </dgm:pt>
    <dgm:pt modelId="{D1FDC2E6-7525-4ADA-AC2A-47F1211BC6B4}" type="pres">
      <dgm:prSet presAssocID="{7195B8B7-85FC-4EB2-8BEC-7B00606AF6CF}" presName="compNode" presStyleCnt="0"/>
      <dgm:spPr/>
    </dgm:pt>
    <dgm:pt modelId="{618543BD-7F81-47FE-A7E7-300657201068}" type="pres">
      <dgm:prSet presAssocID="{7195B8B7-85FC-4EB2-8BEC-7B00606AF6CF}" presName="bgRect" presStyleLbl="bgShp" presStyleIdx="3" presStyleCnt="4"/>
      <dgm:spPr/>
    </dgm:pt>
    <dgm:pt modelId="{F150F7D9-32FD-44EC-A6C6-38B00F6A4C38}" type="pres">
      <dgm:prSet presAssocID="{7195B8B7-85FC-4EB2-8BEC-7B00606AF6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04B7F08A-26D3-48A0-8EA0-F86B966A8E2B}" type="pres">
      <dgm:prSet presAssocID="{7195B8B7-85FC-4EB2-8BEC-7B00606AF6CF}" presName="spaceRect" presStyleCnt="0"/>
      <dgm:spPr/>
    </dgm:pt>
    <dgm:pt modelId="{C5AAD8D7-B45A-4691-93B6-F7BD3CE66356}" type="pres">
      <dgm:prSet presAssocID="{7195B8B7-85FC-4EB2-8BEC-7B00606AF6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080A028-68A7-466D-87D4-7EB46D18D162}" type="presOf" srcId="{C37AAD67-0483-4773-9F31-382487050281}" destId="{250DD19E-1598-47C4-A1DD-6FEACF1A6C02}" srcOrd="0" destOrd="0" presId="urn:microsoft.com/office/officeart/2018/2/layout/IconVerticalSolidList"/>
    <dgm:cxn modelId="{CF08952A-57EB-4E5C-8F1D-689647CF888D}" srcId="{C37AAD67-0483-4773-9F31-382487050281}" destId="{7195B8B7-85FC-4EB2-8BEC-7B00606AF6CF}" srcOrd="3" destOrd="0" parTransId="{44B69748-5F8B-4506-B3C5-5C919C7C584B}" sibTransId="{3767CC8D-FD02-4D2F-AC56-68F0E3D7E623}"/>
    <dgm:cxn modelId="{D7F02D35-3917-45DB-87BD-92D53B17F1A9}" srcId="{C37AAD67-0483-4773-9F31-382487050281}" destId="{56915C57-4810-4A7E-8BF5-AAB9C8C06894}" srcOrd="1" destOrd="0" parTransId="{33844BC9-FF90-4ABA-9F15-C82DC7A1D571}" sibTransId="{389529B8-73B8-4608-8D03-5F6456217E18}"/>
    <dgm:cxn modelId="{ECACF939-9AF9-48ED-81AF-C6A7F9D1CA31}" srcId="{C37AAD67-0483-4773-9F31-382487050281}" destId="{F21C2140-6D0D-48C1-B034-0C43211EF238}" srcOrd="0" destOrd="0" parTransId="{88C120D5-DC5B-4A23-B6AB-9D347881B063}" sibTransId="{23CB12AD-0C4A-4B28-8C9E-00A7A56FC614}"/>
    <dgm:cxn modelId="{D4DB933C-B910-479A-BBF3-2363D4BBE742}" srcId="{C37AAD67-0483-4773-9F31-382487050281}" destId="{FF5E5ABF-3376-41E1-ABD3-59D58FE97AC7}" srcOrd="2" destOrd="0" parTransId="{48AE1535-3D30-47AE-87A7-095490BE60F0}" sibTransId="{3306245B-B554-4D2B-BD85-EF80DEBD1E16}"/>
    <dgm:cxn modelId="{37224B53-3742-4136-9B14-3BC9BEF83B09}" type="presOf" srcId="{F21C2140-6D0D-48C1-B034-0C43211EF238}" destId="{E18CA72B-D9DB-4F92-8B0E-6BEDEFB0F993}" srcOrd="0" destOrd="0" presId="urn:microsoft.com/office/officeart/2018/2/layout/IconVerticalSolidList"/>
    <dgm:cxn modelId="{264BE17B-9FE2-4586-8DED-5C8B0AD0FFA7}" type="presOf" srcId="{56915C57-4810-4A7E-8BF5-AAB9C8C06894}" destId="{8A754448-6BF8-49EC-8F63-CFAB90F32A71}" srcOrd="0" destOrd="0" presId="urn:microsoft.com/office/officeart/2018/2/layout/IconVerticalSolidList"/>
    <dgm:cxn modelId="{AB7D5E9D-3DCA-46C8-A0A3-E2635F15BB70}" type="presOf" srcId="{FF5E5ABF-3376-41E1-ABD3-59D58FE97AC7}" destId="{1809F9A9-6D3C-47F2-AAE1-C671EA9C4C40}" srcOrd="0" destOrd="0" presId="urn:microsoft.com/office/officeart/2018/2/layout/IconVerticalSolidList"/>
    <dgm:cxn modelId="{94DAD3D1-52BC-4708-B4A0-2B98720B0A4E}" type="presOf" srcId="{7195B8B7-85FC-4EB2-8BEC-7B00606AF6CF}" destId="{C5AAD8D7-B45A-4691-93B6-F7BD3CE66356}" srcOrd="0" destOrd="0" presId="urn:microsoft.com/office/officeart/2018/2/layout/IconVerticalSolidList"/>
    <dgm:cxn modelId="{79CF91CB-CE4D-4E58-BDF8-DFC99B3F5DE5}" type="presParOf" srcId="{250DD19E-1598-47C4-A1DD-6FEACF1A6C02}" destId="{21A1C13E-F700-400D-A34E-D12BF6CA835D}" srcOrd="0" destOrd="0" presId="urn:microsoft.com/office/officeart/2018/2/layout/IconVerticalSolidList"/>
    <dgm:cxn modelId="{3A65B7D6-A9B0-427D-9A00-85B88F71E7DE}" type="presParOf" srcId="{21A1C13E-F700-400D-A34E-D12BF6CA835D}" destId="{E6B53C37-F14C-4BB0-9CB0-D33D29737C30}" srcOrd="0" destOrd="0" presId="urn:microsoft.com/office/officeart/2018/2/layout/IconVerticalSolidList"/>
    <dgm:cxn modelId="{1B78D4AC-467F-476F-BD53-31F3E4058C73}" type="presParOf" srcId="{21A1C13E-F700-400D-A34E-D12BF6CA835D}" destId="{77E0B5C9-EA3E-4A8C-AF30-F452AC624B20}" srcOrd="1" destOrd="0" presId="urn:microsoft.com/office/officeart/2018/2/layout/IconVerticalSolidList"/>
    <dgm:cxn modelId="{B195ADAD-4DAA-45DE-AF11-4E820D25E317}" type="presParOf" srcId="{21A1C13E-F700-400D-A34E-D12BF6CA835D}" destId="{9F246826-95AA-4CFC-A0E6-E9F4A26CC43B}" srcOrd="2" destOrd="0" presId="urn:microsoft.com/office/officeart/2018/2/layout/IconVerticalSolidList"/>
    <dgm:cxn modelId="{9838541B-1829-4A95-BE36-B972CDD503DB}" type="presParOf" srcId="{21A1C13E-F700-400D-A34E-D12BF6CA835D}" destId="{E18CA72B-D9DB-4F92-8B0E-6BEDEFB0F993}" srcOrd="3" destOrd="0" presId="urn:microsoft.com/office/officeart/2018/2/layout/IconVerticalSolidList"/>
    <dgm:cxn modelId="{0425A7DC-CABB-4C75-BAF3-CCD9F64819F4}" type="presParOf" srcId="{250DD19E-1598-47C4-A1DD-6FEACF1A6C02}" destId="{B152D91F-782F-446E-9884-BBFA01D76C03}" srcOrd="1" destOrd="0" presId="urn:microsoft.com/office/officeart/2018/2/layout/IconVerticalSolidList"/>
    <dgm:cxn modelId="{BCF65D6B-FDF6-4B0C-8F14-CDFAA233946B}" type="presParOf" srcId="{250DD19E-1598-47C4-A1DD-6FEACF1A6C02}" destId="{3DFD2608-A2C5-4E92-A5B7-9C2ABBCA7871}" srcOrd="2" destOrd="0" presId="urn:microsoft.com/office/officeart/2018/2/layout/IconVerticalSolidList"/>
    <dgm:cxn modelId="{D53EE330-0C45-4390-8D8D-20EB3E652007}" type="presParOf" srcId="{3DFD2608-A2C5-4E92-A5B7-9C2ABBCA7871}" destId="{0A2440AC-F9E0-4D6C-B063-1DBDD2331FB0}" srcOrd="0" destOrd="0" presId="urn:microsoft.com/office/officeart/2018/2/layout/IconVerticalSolidList"/>
    <dgm:cxn modelId="{E6D177AE-B612-4016-A3BB-6279609F54E8}" type="presParOf" srcId="{3DFD2608-A2C5-4E92-A5B7-9C2ABBCA7871}" destId="{79B9541B-8C49-42CF-88F8-C3B37143C7ED}" srcOrd="1" destOrd="0" presId="urn:microsoft.com/office/officeart/2018/2/layout/IconVerticalSolidList"/>
    <dgm:cxn modelId="{7208658A-9AB7-4E2D-AADA-D152699C36C2}" type="presParOf" srcId="{3DFD2608-A2C5-4E92-A5B7-9C2ABBCA7871}" destId="{E74410C2-DB11-4BBA-B2F2-18FFAC77B15D}" srcOrd="2" destOrd="0" presId="urn:microsoft.com/office/officeart/2018/2/layout/IconVerticalSolidList"/>
    <dgm:cxn modelId="{5A0F7522-59D2-41A8-A9B7-A66261BE37B4}" type="presParOf" srcId="{3DFD2608-A2C5-4E92-A5B7-9C2ABBCA7871}" destId="{8A754448-6BF8-49EC-8F63-CFAB90F32A71}" srcOrd="3" destOrd="0" presId="urn:microsoft.com/office/officeart/2018/2/layout/IconVerticalSolidList"/>
    <dgm:cxn modelId="{A59612F7-16B8-43D8-B714-C106C3330599}" type="presParOf" srcId="{250DD19E-1598-47C4-A1DD-6FEACF1A6C02}" destId="{47684C29-A0C4-4D19-8F42-39809133B1BE}" srcOrd="3" destOrd="0" presId="urn:microsoft.com/office/officeart/2018/2/layout/IconVerticalSolidList"/>
    <dgm:cxn modelId="{9B160E93-8EFE-422C-8325-D8ED2A0E41DB}" type="presParOf" srcId="{250DD19E-1598-47C4-A1DD-6FEACF1A6C02}" destId="{060920D3-6C45-48DA-95CC-9BDC0C4490A7}" srcOrd="4" destOrd="0" presId="urn:microsoft.com/office/officeart/2018/2/layout/IconVerticalSolidList"/>
    <dgm:cxn modelId="{CBAA0726-6AC8-4A1B-88B8-26362998938F}" type="presParOf" srcId="{060920D3-6C45-48DA-95CC-9BDC0C4490A7}" destId="{4C21F1BC-D202-430F-8D26-E870819E2A55}" srcOrd="0" destOrd="0" presId="urn:microsoft.com/office/officeart/2018/2/layout/IconVerticalSolidList"/>
    <dgm:cxn modelId="{A3B946A1-951B-497D-A801-9E9F2AE58436}" type="presParOf" srcId="{060920D3-6C45-48DA-95CC-9BDC0C4490A7}" destId="{074E0D93-4FCF-4081-8293-4F21D57F7BE9}" srcOrd="1" destOrd="0" presId="urn:microsoft.com/office/officeart/2018/2/layout/IconVerticalSolidList"/>
    <dgm:cxn modelId="{72BA62E8-92AE-4ED2-84C1-700C09D721AF}" type="presParOf" srcId="{060920D3-6C45-48DA-95CC-9BDC0C4490A7}" destId="{0617A164-663F-460F-8B69-508681E0EB12}" srcOrd="2" destOrd="0" presId="urn:microsoft.com/office/officeart/2018/2/layout/IconVerticalSolidList"/>
    <dgm:cxn modelId="{24BC5FE0-E33B-48C4-B47A-052C6B1D8822}" type="presParOf" srcId="{060920D3-6C45-48DA-95CC-9BDC0C4490A7}" destId="{1809F9A9-6D3C-47F2-AAE1-C671EA9C4C40}" srcOrd="3" destOrd="0" presId="urn:microsoft.com/office/officeart/2018/2/layout/IconVerticalSolidList"/>
    <dgm:cxn modelId="{DB93726F-4FDC-4047-8850-036959A29C5E}" type="presParOf" srcId="{250DD19E-1598-47C4-A1DD-6FEACF1A6C02}" destId="{51661933-69A4-407B-9DF5-F447D8A68286}" srcOrd="5" destOrd="0" presId="urn:microsoft.com/office/officeart/2018/2/layout/IconVerticalSolidList"/>
    <dgm:cxn modelId="{91EE1502-9936-46F3-8286-B84FBF602646}" type="presParOf" srcId="{250DD19E-1598-47C4-A1DD-6FEACF1A6C02}" destId="{D1FDC2E6-7525-4ADA-AC2A-47F1211BC6B4}" srcOrd="6" destOrd="0" presId="urn:microsoft.com/office/officeart/2018/2/layout/IconVerticalSolidList"/>
    <dgm:cxn modelId="{19A86301-871D-42F9-92EC-10DFF9C30D9E}" type="presParOf" srcId="{D1FDC2E6-7525-4ADA-AC2A-47F1211BC6B4}" destId="{618543BD-7F81-47FE-A7E7-300657201068}" srcOrd="0" destOrd="0" presId="urn:microsoft.com/office/officeart/2018/2/layout/IconVerticalSolidList"/>
    <dgm:cxn modelId="{7F74C9D0-41D6-481C-9E81-DCD710301A63}" type="presParOf" srcId="{D1FDC2E6-7525-4ADA-AC2A-47F1211BC6B4}" destId="{F150F7D9-32FD-44EC-A6C6-38B00F6A4C38}" srcOrd="1" destOrd="0" presId="urn:microsoft.com/office/officeart/2018/2/layout/IconVerticalSolidList"/>
    <dgm:cxn modelId="{BD8AD89A-DEC7-4D01-A3FD-21FEFF3AC0F1}" type="presParOf" srcId="{D1FDC2E6-7525-4ADA-AC2A-47F1211BC6B4}" destId="{04B7F08A-26D3-48A0-8EA0-F86B966A8E2B}" srcOrd="2" destOrd="0" presId="urn:microsoft.com/office/officeart/2018/2/layout/IconVerticalSolidList"/>
    <dgm:cxn modelId="{F461B4E1-C105-4C3E-9957-A297DD089763}" type="presParOf" srcId="{D1FDC2E6-7525-4ADA-AC2A-47F1211BC6B4}" destId="{C5AAD8D7-B45A-4691-93B6-F7BD3CE663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53C37-F14C-4BB0-9CB0-D33D29737C30}">
      <dsp:nvSpPr>
        <dsp:cNvPr id="0" name=""/>
        <dsp:cNvSpPr/>
      </dsp:nvSpPr>
      <dsp:spPr>
        <a:xfrm>
          <a:off x="0" y="1567"/>
          <a:ext cx="8915400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0B5C9-EA3E-4A8C-AF30-F452AC624B20}">
      <dsp:nvSpPr>
        <dsp:cNvPr id="0" name=""/>
        <dsp:cNvSpPr/>
      </dsp:nvSpPr>
      <dsp:spPr>
        <a:xfrm>
          <a:off x="240375" y="180359"/>
          <a:ext cx="437045" cy="437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CA72B-D9DB-4F92-8B0E-6BEDEFB0F993}">
      <dsp:nvSpPr>
        <dsp:cNvPr id="0" name=""/>
        <dsp:cNvSpPr/>
      </dsp:nvSpPr>
      <dsp:spPr>
        <a:xfrm>
          <a:off x="917796" y="1567"/>
          <a:ext cx="7997603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Applications open </a:t>
          </a:r>
          <a:r>
            <a:rPr lang="en-CA" sz="2200" b="1" kern="1200" dirty="0"/>
            <a:t>Oct 15, 2025</a:t>
          </a:r>
          <a:endParaRPr lang="en-US" sz="2200" b="1" kern="1200" dirty="0"/>
        </a:p>
      </dsp:txBody>
      <dsp:txXfrm>
        <a:off x="917796" y="1567"/>
        <a:ext cx="7997603" cy="794628"/>
      </dsp:txXfrm>
    </dsp:sp>
    <dsp:sp modelId="{0A2440AC-F9E0-4D6C-B063-1DBDD2331FB0}">
      <dsp:nvSpPr>
        <dsp:cNvPr id="0" name=""/>
        <dsp:cNvSpPr/>
      </dsp:nvSpPr>
      <dsp:spPr>
        <a:xfrm>
          <a:off x="0" y="994853"/>
          <a:ext cx="8915400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9541B-8C49-42CF-88F8-C3B37143C7ED}">
      <dsp:nvSpPr>
        <dsp:cNvPr id="0" name=""/>
        <dsp:cNvSpPr/>
      </dsp:nvSpPr>
      <dsp:spPr>
        <a:xfrm>
          <a:off x="240375" y="1173645"/>
          <a:ext cx="437045" cy="4370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54448-6BF8-49EC-8F63-CFAB90F32A71}">
      <dsp:nvSpPr>
        <dsp:cNvPr id="0" name=""/>
        <dsp:cNvSpPr/>
      </dsp:nvSpPr>
      <dsp:spPr>
        <a:xfrm>
          <a:off x="917796" y="994853"/>
          <a:ext cx="7997603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DEADLINE – </a:t>
          </a:r>
          <a:r>
            <a:rPr lang="en-CA" sz="2200" b="1" kern="1200" dirty="0"/>
            <a:t>January 16, 2025</a:t>
          </a:r>
          <a:endParaRPr lang="en-US" sz="2200" b="1" kern="1200" dirty="0"/>
        </a:p>
      </dsp:txBody>
      <dsp:txXfrm>
        <a:off x="917796" y="994853"/>
        <a:ext cx="7997603" cy="794628"/>
      </dsp:txXfrm>
    </dsp:sp>
    <dsp:sp modelId="{4C21F1BC-D202-430F-8D26-E870819E2A55}">
      <dsp:nvSpPr>
        <dsp:cNvPr id="0" name=""/>
        <dsp:cNvSpPr/>
      </dsp:nvSpPr>
      <dsp:spPr>
        <a:xfrm>
          <a:off x="0" y="1988139"/>
          <a:ext cx="8915400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E0D93-4FCF-4081-8293-4F21D57F7BE9}">
      <dsp:nvSpPr>
        <dsp:cNvPr id="0" name=""/>
        <dsp:cNvSpPr/>
      </dsp:nvSpPr>
      <dsp:spPr>
        <a:xfrm>
          <a:off x="240375" y="2166931"/>
          <a:ext cx="437045" cy="4370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9F9A9-6D3C-47F2-AAE1-C671EA9C4C40}">
      <dsp:nvSpPr>
        <dsp:cNvPr id="0" name=""/>
        <dsp:cNvSpPr/>
      </dsp:nvSpPr>
      <dsp:spPr>
        <a:xfrm>
          <a:off x="917796" y="1988139"/>
          <a:ext cx="7997603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Decisions will be communicated in </a:t>
          </a:r>
          <a:r>
            <a:rPr lang="en-CA" sz="2200" b="1" kern="1200" dirty="0"/>
            <a:t>April 2026</a:t>
          </a:r>
          <a:endParaRPr lang="en-US" sz="2200" b="1" kern="1200" dirty="0"/>
        </a:p>
      </dsp:txBody>
      <dsp:txXfrm>
        <a:off x="917796" y="1988139"/>
        <a:ext cx="7997603" cy="794628"/>
      </dsp:txXfrm>
    </dsp:sp>
    <dsp:sp modelId="{618543BD-7F81-47FE-A7E7-300657201068}">
      <dsp:nvSpPr>
        <dsp:cNvPr id="0" name=""/>
        <dsp:cNvSpPr/>
      </dsp:nvSpPr>
      <dsp:spPr>
        <a:xfrm>
          <a:off x="0" y="2981425"/>
          <a:ext cx="8915400" cy="794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0F7D9-32FD-44EC-A6C6-38B00F6A4C38}">
      <dsp:nvSpPr>
        <dsp:cNvPr id="0" name=""/>
        <dsp:cNvSpPr/>
      </dsp:nvSpPr>
      <dsp:spPr>
        <a:xfrm>
          <a:off x="240375" y="3160216"/>
          <a:ext cx="437045" cy="4370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AD8D7-B45A-4691-93B6-F7BD3CE66356}">
      <dsp:nvSpPr>
        <dsp:cNvPr id="0" name=""/>
        <dsp:cNvSpPr/>
      </dsp:nvSpPr>
      <dsp:spPr>
        <a:xfrm>
          <a:off x="917796" y="2981425"/>
          <a:ext cx="7997603" cy="794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98" tIns="84098" rIns="84098" bIns="840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Start at beginning of </a:t>
          </a:r>
          <a:r>
            <a:rPr lang="en-CA" sz="2200" b="1" kern="1200" dirty="0"/>
            <a:t>September 2026</a:t>
          </a:r>
          <a:endParaRPr lang="en-US" sz="2200" b="1" kern="1200" dirty="0"/>
        </a:p>
      </dsp:txBody>
      <dsp:txXfrm>
        <a:off x="917796" y="2981425"/>
        <a:ext cx="7997603" cy="794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2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788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1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82194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9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7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4E48B-9283-441F-849B-5C02B97E3633}" type="datetimeFigureOut">
              <a:rPr lang="en-US" smtClean="0"/>
              <a:t>9/22/25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F97F8C-C618-4D92-8460-138B9A2FA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sph.utoronto.ca/gdphs-handbook/student-awards-and-funding-opportunitie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.ross@utoronto.ca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sph.utoronto.ca/program/mph-social-and-behavioural-health-sciences-health-promot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65BDAB9-42B9-4804-8008-D12F332BA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AB646C-DDAF-4266-A8C5-84777B9D2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CFFC8-7D2E-4F94-B2DC-F8352E3EC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394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800" b="1">
                <a:solidFill>
                  <a:srgbClr val="FEFFFF"/>
                </a:solidFill>
              </a:rPr>
              <a:t>Masters of Public Health in Health Promotion</a:t>
            </a:r>
            <a:br>
              <a:rPr lang="en-CA" sz="2800" b="1">
                <a:solidFill>
                  <a:srgbClr val="FEFFFF"/>
                </a:solidFill>
              </a:rPr>
            </a:br>
            <a:br>
              <a:rPr lang="en-CA" sz="2800" b="1">
                <a:solidFill>
                  <a:srgbClr val="FEFFFF"/>
                </a:solidFill>
              </a:rPr>
            </a:br>
            <a:r>
              <a:rPr lang="en-CA" sz="2800" b="1">
                <a:solidFill>
                  <a:srgbClr val="FEFFFF"/>
                </a:solidFill>
              </a:rPr>
              <a:t>Dalla Lana School of Public Health </a:t>
            </a:r>
            <a:br>
              <a:rPr lang="en-CA" sz="2800" b="1">
                <a:solidFill>
                  <a:srgbClr val="FEFFFF"/>
                </a:solidFill>
              </a:rPr>
            </a:br>
            <a:br>
              <a:rPr lang="en-CA" sz="2800" b="1">
                <a:solidFill>
                  <a:srgbClr val="FEFFFF"/>
                </a:solidFill>
              </a:rPr>
            </a:br>
            <a:r>
              <a:rPr lang="en-CA" sz="2800" b="1">
                <a:solidFill>
                  <a:srgbClr val="FEFFFF"/>
                </a:solidFill>
              </a:rPr>
              <a:t>University of Toronto</a:t>
            </a:r>
            <a:br>
              <a:rPr lang="en-CA" sz="2800" b="1">
                <a:solidFill>
                  <a:srgbClr val="FEFFFF"/>
                </a:solidFill>
              </a:rPr>
            </a:br>
            <a:br>
              <a:rPr lang="en-CA" sz="2800">
                <a:solidFill>
                  <a:srgbClr val="FEFFFF"/>
                </a:solidFill>
              </a:rPr>
            </a:br>
            <a:r>
              <a:rPr lang="en-CA" sz="2800" b="1" i="1">
                <a:solidFill>
                  <a:srgbClr val="FEFFFF"/>
                </a:solidFill>
              </a:rPr>
              <a:t>Lori E. Ross, Ph.D.</a:t>
            </a:r>
            <a:br>
              <a:rPr lang="en-CA" sz="2800" b="1" i="1">
                <a:solidFill>
                  <a:srgbClr val="FEFFFF"/>
                </a:solidFill>
              </a:rPr>
            </a:br>
            <a:r>
              <a:rPr lang="en-CA" sz="2800" b="1" i="1">
                <a:solidFill>
                  <a:srgbClr val="FEFFFF"/>
                </a:solidFill>
              </a:rPr>
              <a:t>Program Director</a:t>
            </a:r>
            <a:endParaRPr lang="en-US" sz="2800" b="1" i="1">
              <a:solidFill>
                <a:srgbClr val="FEFFFF"/>
              </a:solidFill>
            </a:endParaRPr>
          </a:p>
        </p:txBody>
      </p:sp>
      <p:pic>
        <p:nvPicPr>
          <p:cNvPr id="6" name="Picture 15" descr="TTC_streetcar.jpg">
            <a:extLst>
              <a:ext uri="{FF2B5EF4-FFF2-40B4-BE49-F238E27FC236}">
                <a16:creationId xmlns:a16="http://schemas.microsoft.com/office/drawing/2014/main" id="{FCADE14B-C2D0-3660-3EBD-0EC721A0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/>
          <a:stretch>
            <a:fillRect/>
          </a:stretch>
        </p:blipFill>
        <p:spPr bwMode="auto">
          <a:xfrm>
            <a:off x="6111242" y="-5534"/>
            <a:ext cx="6080758" cy="686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27">
            <a:extLst>
              <a:ext uri="{FF2B5EF4-FFF2-40B4-BE49-F238E27FC236}">
                <a16:creationId xmlns:a16="http://schemas.microsoft.com/office/drawing/2014/main" id="{FD806A9B-2314-4181-A38D-D5B6445B8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E459E-98F0-4FDB-BA95-083A2539F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rmAutofit/>
          </a:bodyPr>
          <a:lstStyle/>
          <a:p>
            <a:r>
              <a:rPr lang="en-CA" sz="1600">
                <a:solidFill>
                  <a:srgbClr val="FEFFFF"/>
                </a:solidFill>
              </a:rPr>
              <a:t> </a:t>
            </a:r>
            <a:endParaRPr lang="en-US" sz="16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6F00-8B8F-A415-1D5E-0958EF1C4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000" b="1" dirty="0"/>
              <a:t>Important Dates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E802F7-C7BD-C42A-BF04-B49B43D704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56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DED9DC-4C3D-2351-C7F2-35767A801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BC6A7338-C33D-BED7-7128-880777C0A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8" r="8209"/>
          <a:stretch>
            <a:fillRect/>
          </a:stretch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418E-1757-A3AC-F845-9FB4B462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en-CA" sz="5000" b="1" dirty="0">
                <a:solidFill>
                  <a:srgbClr val="FEFFFF"/>
                </a:solidFill>
              </a:rPr>
              <a:t>FAQs</a:t>
            </a:r>
            <a:endParaRPr lang="en-US" sz="5000" b="1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890E0-48D9-4ACB-18E3-89B708B68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4300220"/>
          </a:xfrm>
        </p:spPr>
        <p:txBody>
          <a:bodyPr>
            <a:normAutofit fontScale="85000" lnSpcReduction="20000"/>
          </a:bodyPr>
          <a:lstStyle/>
          <a:p>
            <a:r>
              <a:rPr lang="en-CA" sz="3400" b="1" dirty="0">
                <a:solidFill>
                  <a:srgbClr val="FEFFFF"/>
                </a:solidFill>
              </a:rPr>
              <a:t>Are there funding opportunities available? </a:t>
            </a:r>
          </a:p>
          <a:p>
            <a:pPr lvl="1"/>
            <a:r>
              <a:rPr lang="en-US" sz="3400" dirty="0">
                <a:solidFill>
                  <a:srgbClr val="FEFFFF"/>
                </a:solidFill>
              </a:rPr>
              <a:t>Students are primarily required to self-fund (and Toronto is an expensive city to live in)</a:t>
            </a:r>
          </a:p>
          <a:p>
            <a:pPr lvl="1"/>
            <a:r>
              <a:rPr lang="en-US" sz="3400" dirty="0">
                <a:solidFill>
                  <a:srgbClr val="FEFFFF"/>
                </a:solidFill>
              </a:rPr>
              <a:t>For information about the limited available funding opportunities, visit: </a:t>
            </a:r>
            <a:r>
              <a:rPr lang="en-US" sz="3400" dirty="0">
                <a:solidFill>
                  <a:srgbClr val="FEFFFF"/>
                </a:solidFill>
                <a:hlinkClick r:id="rId3"/>
              </a:rPr>
              <a:t>https://www.dlsph.utoronto.ca/gdphs-handbook/student-awards-and-funding-opportunities/</a:t>
            </a:r>
            <a:r>
              <a:rPr lang="en-US" sz="3400" dirty="0">
                <a:solidFill>
                  <a:srgbClr val="FEFFFF"/>
                </a:solidFill>
              </a:rPr>
              <a:t> </a:t>
            </a:r>
          </a:p>
          <a:p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7FB17-A6C0-2DBD-33B3-018E74712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EB2CA2F2-9B49-2412-E01E-43A6E8B3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8" r="8209"/>
          <a:stretch>
            <a:fillRect/>
          </a:stretch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78ADA-9702-42C2-F06A-AE6E03C5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en-CA" sz="5000" b="1" dirty="0">
                <a:solidFill>
                  <a:srgbClr val="FEFFFF"/>
                </a:solidFill>
              </a:rPr>
              <a:t>FAQs</a:t>
            </a:r>
            <a:endParaRPr lang="en-US" sz="5000" b="1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C52DE-8C9D-48D1-9EC1-12F876108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1999"/>
            <a:ext cx="7470020" cy="4630057"/>
          </a:xfrm>
        </p:spPr>
        <p:txBody>
          <a:bodyPr>
            <a:normAutofit fontScale="85000" lnSpcReduction="10000"/>
          </a:bodyPr>
          <a:lstStyle/>
          <a:p>
            <a:r>
              <a:rPr lang="en-CA" sz="4000" b="1" dirty="0">
                <a:solidFill>
                  <a:srgbClr val="FEFFFF"/>
                </a:solidFill>
              </a:rPr>
              <a:t>How do I know whether my statistics course meets the requirements? </a:t>
            </a:r>
          </a:p>
          <a:p>
            <a:pPr lvl="1"/>
            <a:r>
              <a:rPr lang="en-US" sz="3800" dirty="0">
                <a:solidFill>
                  <a:srgbClr val="FEFFFF"/>
                </a:solidFill>
              </a:rPr>
              <a:t>Must be taken at an accredited university (i.e., not Coursera)</a:t>
            </a:r>
          </a:p>
          <a:p>
            <a:pPr lvl="1"/>
            <a:r>
              <a:rPr lang="en-US" sz="3800" dirty="0">
                <a:solidFill>
                  <a:srgbClr val="FEFFFF"/>
                </a:solidFill>
              </a:rPr>
              <a:t>Must include all the topics listed here: </a:t>
            </a:r>
            <a:r>
              <a:rPr lang="en-US" sz="2600" dirty="0">
                <a:solidFill>
                  <a:srgbClr val="FEFFFF"/>
                </a:solidFill>
              </a:rPr>
              <a:t>https://</a:t>
            </a:r>
            <a:r>
              <a:rPr lang="en-US" sz="2600" dirty="0" err="1">
                <a:solidFill>
                  <a:srgbClr val="FEFFFF"/>
                </a:solidFill>
              </a:rPr>
              <a:t>www.dlsph.utoronto.ca</a:t>
            </a:r>
            <a:r>
              <a:rPr lang="en-US" sz="2600" dirty="0">
                <a:solidFill>
                  <a:srgbClr val="FEFFFF"/>
                </a:solidFill>
              </a:rPr>
              <a:t>/students/future-students/application-process/statistics-requirements-for-mph-by-field/</a:t>
            </a:r>
          </a:p>
          <a:p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7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4C531A-0504-7B0A-627E-4B42A0A5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CBF05304-99BA-9C6B-76E1-2A249CF2B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8" r="8209"/>
          <a:stretch>
            <a:fillRect/>
          </a:stretch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4CC82-958B-AEF4-A1FA-D73AE80E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Autofit/>
          </a:bodyPr>
          <a:lstStyle/>
          <a:p>
            <a:r>
              <a:rPr lang="en-CA" sz="5000" b="1" dirty="0">
                <a:solidFill>
                  <a:srgbClr val="FEFFFF"/>
                </a:solidFill>
              </a:rPr>
              <a:t>FAQs</a:t>
            </a:r>
            <a:endParaRPr lang="en-US" sz="5000" b="1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B95F7-A808-CD8F-7430-B6CC0CD4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 fontScale="92500" lnSpcReduction="20000"/>
          </a:bodyPr>
          <a:lstStyle/>
          <a:p>
            <a:r>
              <a:rPr lang="en-CA" sz="3400" b="1" dirty="0">
                <a:solidFill>
                  <a:srgbClr val="FEFFFF"/>
                </a:solidFill>
              </a:rPr>
              <a:t>Can I meet with you to ask more questions or get feedback on my suitability? </a:t>
            </a:r>
          </a:p>
          <a:p>
            <a:pPr lvl="1"/>
            <a:r>
              <a:rPr lang="en-US" sz="3400" dirty="0">
                <a:solidFill>
                  <a:srgbClr val="FEFFFF"/>
                </a:solidFill>
              </a:rPr>
              <a:t>Unable to meet with all prospective applicants or give feedback on applications</a:t>
            </a:r>
          </a:p>
          <a:p>
            <a:pPr lvl="1"/>
            <a:r>
              <a:rPr lang="en-US" sz="3400" dirty="0">
                <a:solidFill>
                  <a:srgbClr val="FEFFFF"/>
                </a:solidFill>
              </a:rPr>
              <a:t>Feel free to email me with admissions-related questions: </a:t>
            </a:r>
            <a:r>
              <a:rPr lang="en-US" sz="3400" dirty="0">
                <a:solidFill>
                  <a:srgbClr val="FEFFFF"/>
                </a:solidFill>
                <a:hlinkClick r:id="rId3"/>
              </a:rPr>
              <a:t>l.ross@utoronto.ca</a:t>
            </a:r>
            <a:r>
              <a:rPr lang="en-US" sz="3400" dirty="0">
                <a:solidFill>
                  <a:srgbClr val="FEFFFF"/>
                </a:solidFill>
              </a:rPr>
              <a:t> </a:t>
            </a:r>
          </a:p>
          <a:p>
            <a:endParaRPr lang="en-US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99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120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135" name="Freeform 6">
            <a:extLst>
              <a:ext uri="{FF2B5EF4-FFF2-40B4-BE49-F238E27FC236}">
                <a16:creationId xmlns:a16="http://schemas.microsoft.com/office/drawing/2014/main" id="{2507F48C-66CC-4AFA-B9A7-360743221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CA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0782607-67EF-47AC-96DF-A7DE2A282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5351FED-1024-4E4A-BE3B-371ABFCDF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>
                <a:solidFill>
                  <a:srgbClr val="FEFFFF"/>
                </a:solidFill>
              </a:rPr>
              <a:t>Questions?</a:t>
            </a:r>
          </a:p>
        </p:txBody>
      </p:sp>
      <p:pic>
        <p:nvPicPr>
          <p:cNvPr id="3" name="Picture 2" descr="Sticky notes with question marks">
            <a:extLst>
              <a:ext uri="{FF2B5EF4-FFF2-40B4-BE49-F238E27FC236}">
                <a16:creationId xmlns:a16="http://schemas.microsoft.com/office/drawing/2014/main" id="{DADF8115-1AC9-F194-5460-B1722FAFFF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8" t="8540" r="13123" b="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  <a:noFill/>
        </p:spPr>
      </p:pic>
      <p:sp>
        <p:nvSpPr>
          <p:cNvPr id="141" name="Freeform 5">
            <a:extLst>
              <a:ext uri="{FF2B5EF4-FFF2-40B4-BE49-F238E27FC236}">
                <a16:creationId xmlns:a16="http://schemas.microsoft.com/office/drawing/2014/main" id="{6692CD4C-1BDD-4687-BFFE-33F1462F8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ooter Placeholder 3">
            <a:extLst>
              <a:ext uri="{FF2B5EF4-FFF2-40B4-BE49-F238E27FC236}">
                <a16:creationId xmlns:a16="http://schemas.microsoft.com/office/drawing/2014/main" id="{19AC9FC8-36B6-384E-7F09-24FAE0EC9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279" y="6135808"/>
            <a:ext cx="342212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altLang="en-US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3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12C2-4034-9DA6-C290-044DF767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330" y="339753"/>
            <a:ext cx="7814310" cy="1656092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CA" sz="4000" b="1" dirty="0"/>
              <a:t>Land Acknowledgement</a:t>
            </a:r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A6DBFC-FD2E-650D-2EAC-4C7979DEA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29" r="-4" b="-4"/>
          <a:stretch/>
        </p:blipFill>
        <p:spPr>
          <a:xfrm>
            <a:off x="838200" y="1678748"/>
            <a:ext cx="6065850" cy="34647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DD92-8331-2260-0E1A-5F198298E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Autofit/>
          </a:bodyPr>
          <a:lstStyle/>
          <a:p>
            <a:pPr>
              <a:spcAft>
                <a:spcPts val="800"/>
              </a:spcAft>
              <a:defRPr/>
            </a:pPr>
            <a:r>
              <a:rPr lang="en-CA" sz="2400" dirty="0">
                <a:effectLst/>
              </a:rPr>
              <a:t>We would like to acknowledge the traditional territories of the Mississauga of the New Credit First Nation, </a:t>
            </a:r>
            <a:r>
              <a:rPr lang="en-CA" sz="2400" dirty="0" err="1">
                <a:effectLst/>
              </a:rPr>
              <a:t>Anishnawbe</a:t>
            </a:r>
            <a:r>
              <a:rPr lang="en-CA" sz="2400" dirty="0">
                <a:effectLst/>
              </a:rPr>
              <a:t>, Wendat, Huron, and Haudenosaunee Indigenous Peoples on which the Dalla Lana School of Public Health now stands.</a:t>
            </a:r>
            <a:endParaRPr lang="en-US" sz="24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1B8B9-8D7C-5CD2-9230-3587BCE4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CA" altLang="en-US">
                <a:solidFill>
                  <a:schemeClr val="tx1">
                    <a:alpha val="60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FA3C-E6EA-4D8A-9C36-C8972656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251" y="174386"/>
            <a:ext cx="9438205" cy="1259894"/>
          </a:xfrm>
        </p:spPr>
        <p:txBody>
          <a:bodyPr>
            <a:normAutofit/>
          </a:bodyPr>
          <a:lstStyle/>
          <a:p>
            <a:r>
              <a:rPr lang="en-CA" sz="5000" b="1" dirty="0"/>
              <a:t>What is health promotion?</a:t>
            </a:r>
            <a:endParaRPr lang="en-US" sz="5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8538-2713-42AD-A479-6710D3C96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752" y="1293679"/>
            <a:ext cx="6444420" cy="4130041"/>
          </a:xfrm>
        </p:spPr>
        <p:txBody>
          <a:bodyPr>
            <a:noAutofit/>
          </a:bodyPr>
          <a:lstStyle/>
          <a:p>
            <a:r>
              <a:rPr lang="en-CA" sz="2600" dirty="0"/>
              <a:t>Includes competencies in community development, healthy public policy, organizational development, health communications, research and evaluation, social determinants of health, equity and social justice …</a:t>
            </a:r>
          </a:p>
          <a:p>
            <a:r>
              <a:rPr lang="en-CA" sz="2600" dirty="0"/>
              <a:t>Graduates are working as policy analysts, research assistants, HP program developers, evaluators</a:t>
            </a:r>
          </a:p>
          <a:p>
            <a:r>
              <a:rPr lang="en-CA" sz="2600" dirty="0"/>
              <a:t>Graduates are working in gov’t, hospitals, public health, community health centres, private sector +</a:t>
            </a:r>
          </a:p>
        </p:txBody>
      </p:sp>
      <p:pic>
        <p:nvPicPr>
          <p:cNvPr id="4" name="Picture 3" descr="hpr_logo">
            <a:extLst>
              <a:ext uri="{FF2B5EF4-FFF2-40B4-BE49-F238E27FC236}">
                <a16:creationId xmlns:a16="http://schemas.microsoft.com/office/drawing/2014/main" id="{255DF501-1A2E-34ED-1CA0-A9C92B09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2653" y="1434280"/>
            <a:ext cx="4421666" cy="39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7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5B6F5-C887-4BE1-9A62-032548CC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26" y="290500"/>
            <a:ext cx="9865773" cy="1259894"/>
          </a:xfrm>
        </p:spPr>
        <p:txBody>
          <a:bodyPr>
            <a:noAutofit/>
          </a:bodyPr>
          <a:lstStyle/>
          <a:p>
            <a:r>
              <a:rPr lang="en-CA" sz="5000" b="1" dirty="0"/>
              <a:t>Why choose an MPH in Health Promotion?</a:t>
            </a:r>
            <a:endParaRPr lang="en-US" sz="5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F85D-4099-4E87-A2A2-0B2B05C2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26" y="2121179"/>
            <a:ext cx="6654546" cy="4658325"/>
          </a:xfrm>
        </p:spPr>
        <p:txBody>
          <a:bodyPr>
            <a:normAutofit fontScale="85000" lnSpcReduction="20000"/>
          </a:bodyPr>
          <a:lstStyle/>
          <a:p>
            <a:pPr marL="342900" lvl="0" indent="-342900" rtl="0">
              <a:lnSpc>
                <a:spcPct val="90000"/>
              </a:lnSpc>
              <a:buFont typeface="Wingdings" panose="05000000000000000000" pitchFamily="2" charset="2"/>
              <a:buChar char=""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gain a</a:t>
            </a: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critical understanding of the range of health promotion theories, approaches and strategies for responding to health-related issues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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learn how to do a situational assessment of individuals and communities grounded in an understanding of the social and political determinants of health and illness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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practice developing, implementing and evaluating health promotion interventions at the individual, community and societal levels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buFont typeface="Wingdings" panose="05000000000000000000" pitchFamily="2" charset="2"/>
              <a:buChar char="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learn strategies for working effectively across disciplines, across sectors and with members of the public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US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develop the research and analytical skills necessary to work as part of a research, policy or practice group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" name="Picture 3" descr="hpr_logo">
            <a:extLst>
              <a:ext uri="{FF2B5EF4-FFF2-40B4-BE49-F238E27FC236}">
                <a16:creationId xmlns:a16="http://schemas.microsoft.com/office/drawing/2014/main" id="{3A43F886-6B40-EA3B-4892-BC18310A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657" y="1291590"/>
            <a:ext cx="5049865" cy="44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CB787-8B3F-B30A-8E5D-9ED7A7358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character standing on a crossroad&#10;&#10;Description automatically generated">
            <a:extLst>
              <a:ext uri="{FF2B5EF4-FFF2-40B4-BE49-F238E27FC236}">
                <a16:creationId xmlns:a16="http://schemas.microsoft.com/office/drawing/2014/main" id="{47CBCC1A-1168-AFE4-8A6C-DBD0D989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76420" y="174182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B88BA5-A51A-A7C3-CDBB-6551323F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798" y="174182"/>
            <a:ext cx="9884228" cy="1280890"/>
          </a:xfrm>
        </p:spPr>
        <p:txBody>
          <a:bodyPr>
            <a:normAutofit/>
          </a:bodyPr>
          <a:lstStyle/>
          <a:p>
            <a:r>
              <a:rPr lang="en-CA" b="1" dirty="0"/>
              <a:t>What distinguishes an MPH in Health Promotion from other MPH degrees?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6CDB-73E3-078D-253E-1B7FE01CC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998" y="1629254"/>
            <a:ext cx="9427907" cy="4466746"/>
          </a:xfrm>
        </p:spPr>
        <p:txBody>
          <a:bodyPr>
            <a:normAutofit/>
          </a:bodyPr>
          <a:lstStyle/>
          <a:p>
            <a:pPr marL="342900" lvl="0" indent="-342900" rtl="0"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critical social science approach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buFont typeface="Wingdings" panose="05000000000000000000" pitchFamily="2" charset="2"/>
              <a:buChar char="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focus on the social determinants of health, equity and social justice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opportunity to develop both qualitative and quantitative research skills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opportunity to move into a health promotion career in the community, government, or a variety of other sectors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42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91C7-9119-4F45-961A-5EA429BF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53357"/>
            <a:ext cx="8911687" cy="1280890"/>
          </a:xfrm>
        </p:spPr>
        <p:txBody>
          <a:bodyPr>
            <a:normAutofit/>
          </a:bodyPr>
          <a:lstStyle/>
          <a:p>
            <a:r>
              <a:rPr lang="en-CA" sz="5000" b="1" dirty="0"/>
              <a:t>Admission Criteria - 1</a:t>
            </a:r>
            <a:endParaRPr lang="en-US" sz="5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1EC8-F5AA-46F0-A4BB-014D384D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09486"/>
            <a:ext cx="8915400" cy="5246913"/>
          </a:xfrm>
        </p:spPr>
        <p:txBody>
          <a:bodyPr>
            <a:normAutofit fontScale="85000" lnSpcReduction="20000"/>
          </a:bodyPr>
          <a:lstStyle/>
          <a:p>
            <a:r>
              <a:rPr lang="en-CA" sz="3000" b="1" dirty="0">
                <a:solidFill>
                  <a:schemeClr val="accent1">
                    <a:lumMod val="75000"/>
                  </a:schemeClr>
                </a:solidFill>
              </a:rPr>
              <a:t>GRADES</a:t>
            </a:r>
          </a:p>
          <a:p>
            <a:pPr lvl="1"/>
            <a:r>
              <a:rPr lang="en-CA" sz="3000" dirty="0"/>
              <a:t>Undergrad degree with minimum GPA of B+ over last 10 courses (especially courses in your last 2 senior years) but usual grade average is A-/A</a:t>
            </a:r>
          </a:p>
          <a:p>
            <a:pPr lvl="1"/>
            <a:endParaRPr lang="en-CA" sz="3000" dirty="0"/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SOCIAL SCIENCES</a:t>
            </a:r>
          </a:p>
          <a:p>
            <a:pPr lvl="1"/>
            <a:r>
              <a:rPr lang="en-US" sz="3000" dirty="0"/>
              <a:t>4-6 social sciences courses (e.g. sociology, psychology, anthropology, political science, history, geography, etc. as well as inter/multi-disciplinary approaches such as health studies, women’s studies, etc.)</a:t>
            </a:r>
          </a:p>
          <a:p>
            <a:pPr lvl="1"/>
            <a:endParaRPr lang="en-US" sz="3000" dirty="0"/>
          </a:p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STATS</a:t>
            </a:r>
            <a:r>
              <a:rPr lang="en-US" sz="3000" dirty="0"/>
              <a:t> requirement with minimum grade of B+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3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D1A96-8384-4EB3-A6D2-2A3DA1C35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306333"/>
            <a:ext cx="8911687" cy="1280890"/>
          </a:xfrm>
        </p:spPr>
        <p:txBody>
          <a:bodyPr>
            <a:normAutofit/>
          </a:bodyPr>
          <a:lstStyle/>
          <a:p>
            <a:r>
              <a:rPr lang="en-CA" sz="5000" b="1" dirty="0"/>
              <a:t>Admission Criteria - 2</a:t>
            </a:r>
            <a:endParaRPr lang="en-US" sz="5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B8447-4018-4743-A584-57A15F8F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8857"/>
            <a:ext cx="8915400" cy="5326743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LETTER OF INTENT</a:t>
            </a:r>
          </a:p>
          <a:p>
            <a:pPr lvl="1"/>
            <a:r>
              <a:rPr lang="en-US" sz="2600" dirty="0"/>
              <a:t>needs to be well written and show a strong understanding of social determinants of health</a:t>
            </a:r>
          </a:p>
          <a:p>
            <a:pPr lvl="1"/>
            <a:endParaRPr lang="en-US" sz="2600" dirty="0"/>
          </a:p>
          <a:p>
            <a:r>
              <a:rPr lang="en-CA" sz="2600" b="1" dirty="0">
                <a:solidFill>
                  <a:schemeClr val="accent1">
                    <a:lumMod val="75000"/>
                  </a:schemeClr>
                </a:solidFill>
              </a:rPr>
              <a:t>EXPERIENCE/CV</a:t>
            </a:r>
          </a:p>
          <a:p>
            <a:pPr lvl="1"/>
            <a:r>
              <a:rPr lang="en-CA" sz="2600" dirty="0"/>
              <a:t>paid and volunteer experience in public health and community settings; research experience</a:t>
            </a:r>
          </a:p>
          <a:p>
            <a:pPr lvl="1"/>
            <a:endParaRPr lang="en-CA" sz="2600" dirty="0"/>
          </a:p>
          <a:p>
            <a:r>
              <a:rPr lang="en-CA" sz="2600" b="1" dirty="0">
                <a:solidFill>
                  <a:schemeClr val="accent1">
                    <a:lumMod val="75000"/>
                  </a:schemeClr>
                </a:solidFill>
              </a:rPr>
              <a:t>LETTERS OF REFERENCE</a:t>
            </a:r>
          </a:p>
          <a:p>
            <a:pPr lvl="1"/>
            <a:r>
              <a:rPr lang="en-CA" sz="2600" dirty="0"/>
              <a:t>2 letters of reference – ideally from an academic reference and a volunteer or work supervisor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116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1"/>
          <p:cNvGraphicFramePr/>
          <p:nvPr/>
        </p:nvGraphicFramePr>
        <p:xfrm>
          <a:off x="1775521" y="1124745"/>
          <a:ext cx="7128569" cy="5630926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0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sz="1200" b="1">
                          <a:solidFill>
                            <a:srgbClr val="001A49"/>
                          </a:solidFill>
                        </a:rPr>
                        <a:t>YEAR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sz="1200" b="1" dirty="0">
                          <a:solidFill>
                            <a:srgbClr val="001A49"/>
                          </a:solidFill>
                        </a:rPr>
                        <a:t>FALL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sz="1200" b="1" dirty="0">
                          <a:solidFill>
                            <a:srgbClr val="001A49"/>
                          </a:solidFill>
                        </a:rPr>
                        <a:t>WINTER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sz="1200" b="1" dirty="0">
                          <a:solidFill>
                            <a:srgbClr val="001A49"/>
                          </a:solidFill>
                        </a:rPr>
                        <a:t>SPRING/SUMMER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674"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1200"/>
                      </a:pPr>
                      <a:endParaRPr b="1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ts val="1200"/>
                        </a:lnSpc>
                        <a:defRPr sz="1200"/>
                      </a:pPr>
                      <a:r>
                        <a:rPr b="1">
                          <a:solidFill>
                            <a:srgbClr val="001A49"/>
                          </a:solidFill>
                        </a:rPr>
                        <a:t>Year 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050" dirty="0">
                          <a:solidFill>
                            <a:srgbClr val="001A49"/>
                          </a:solidFill>
                        </a:rPr>
                        <a:t>(2.</a:t>
                      </a:r>
                      <a:r>
                        <a:rPr lang="en-CA" sz="1050" dirty="0">
                          <a:solidFill>
                            <a:srgbClr val="001A49"/>
                          </a:solidFill>
                        </a:rPr>
                        <a:t>5</a:t>
                      </a:r>
                      <a:r>
                        <a:rPr sz="1050" dirty="0">
                          <a:solidFill>
                            <a:srgbClr val="001A49"/>
                          </a:solidFill>
                        </a:rPr>
                        <a:t> FCE)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700"/>
                      </a:pPr>
                      <a:r>
                        <a:rPr sz="9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Introduction to Public Health </a:t>
                      </a: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 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Sciences </a:t>
                      </a: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 </a:t>
                      </a: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CHL5004HY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05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Health Promotion 1 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CHL5</a:t>
                      </a: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103</a:t>
                      </a: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HF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Social Determinants of Health</a:t>
                      </a:r>
                      <a:endParaRPr lang="en-CA" sz="120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 CHL5105HF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b="0" dirty="0">
                          <a:solidFill>
                            <a:srgbClr val="001A49"/>
                          </a:solidFill>
                        </a:rPr>
                        <a:t>Epidemiologic Methods 1</a:t>
                      </a:r>
                      <a:endParaRPr lang="en-CA" sz="1200" b="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lang="en-CA" sz="1200" b="0" baseline="0" dirty="0">
                          <a:solidFill>
                            <a:srgbClr val="001A49"/>
                          </a:solidFill>
                        </a:rPr>
                        <a:t> </a:t>
                      </a:r>
                      <a:r>
                        <a:rPr sz="1200" b="0" dirty="0">
                          <a:solidFill>
                            <a:srgbClr val="001A49"/>
                          </a:solidFill>
                        </a:rPr>
                        <a:t>CHL5401HF</a:t>
                      </a:r>
                      <a:endParaRPr lang="en-CA" sz="1200" b="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endParaRPr lang="en-CA" sz="1200" b="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lang="en-CA" sz="1200" b="0" dirty="0">
                          <a:solidFill>
                            <a:srgbClr val="001A49"/>
                          </a:solidFill>
                        </a:rPr>
                        <a:t>Biostatistics</a:t>
                      </a:r>
                      <a:r>
                        <a:rPr lang="en-CA" sz="1200" b="0" baseline="0" dirty="0">
                          <a:solidFill>
                            <a:srgbClr val="001A49"/>
                          </a:solidFill>
                        </a:rPr>
                        <a:t> 1   CHL5201H</a:t>
                      </a:r>
                      <a:endParaRPr sz="1200" b="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ct val="115000"/>
                        </a:lnSpc>
                        <a:defRPr sz="700"/>
                      </a:pPr>
                      <a:r>
                        <a:rPr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dirty="0">
                          <a:solidFill>
                            <a:srgbClr val="001A49"/>
                          </a:solidFill>
                        </a:rPr>
                        <a:t>(2.0</a:t>
                      </a:r>
                      <a:r>
                        <a:rPr lang="en-CA" dirty="0">
                          <a:solidFill>
                            <a:srgbClr val="001A49"/>
                          </a:solidFill>
                        </a:rPr>
                        <a:t>-2.5</a:t>
                      </a:r>
                      <a:r>
                        <a:rPr dirty="0">
                          <a:solidFill>
                            <a:srgbClr val="001A49"/>
                          </a:solidFill>
                        </a:rPr>
                        <a:t> FCE)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700"/>
                      </a:pPr>
                      <a:r>
                        <a:rPr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Health Promotion 2 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CHL5</a:t>
                      </a: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104</a:t>
                      </a: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HS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Theory and Practice of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Program Evaluation 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CHL5110HS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Intro to Qualitative Methods </a:t>
                      </a:r>
                      <a:endParaRPr sz="120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CHL5</a:t>
                      </a: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107</a:t>
                      </a: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HS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marL="0" indent="63500" algn="l" defTabSz="914400" rtl="0" eaLnBrk="1" latinLnBrk="0" hangingPunct="1">
                        <a:lnSpc>
                          <a:spcPct val="115000"/>
                        </a:lnSpc>
                        <a:defRPr sz="900"/>
                      </a:pPr>
                      <a:r>
                        <a:rPr lang="en-US"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Plus 1-2</a:t>
                      </a:r>
                      <a:r>
                        <a:rPr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 approved elective</a:t>
                      </a:r>
                      <a:r>
                        <a:rPr lang="en-CA"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sz="900" kern="1200" dirty="0">
                        <a:solidFill>
                          <a:srgbClr val="001A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dirty="0">
                          <a:solidFill>
                            <a:srgbClr val="001A49"/>
                          </a:solidFill>
                        </a:rPr>
                        <a:t>(2.0 FCE)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700"/>
                      </a:pPr>
                      <a:r>
                        <a:rPr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PRACTICUM I: Required practicum placement with a relevant agency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A 16 week (2.0 FCE)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practicum is recommended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A 12 week (1.5 FCE)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practicum is also permitted</a:t>
                      </a:r>
                      <a:endParaRPr dirty="0">
                        <a:solidFill>
                          <a:srgbClr val="001A49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700"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1200"/>
                      </a:pPr>
                      <a:endParaRPr b="1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ts val="1200"/>
                        </a:lnSpc>
                        <a:defRPr sz="1200"/>
                      </a:pPr>
                      <a:r>
                        <a:rPr b="1" dirty="0">
                          <a:solidFill>
                            <a:srgbClr val="001A49"/>
                          </a:solidFill>
                        </a:rPr>
                        <a:t>Year 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endParaRPr lang="en-CA" sz="120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(</a:t>
                      </a:r>
                      <a:r>
                        <a:rPr lang="en-CA" sz="1200" dirty="0">
                          <a:solidFill>
                            <a:srgbClr val="001A49"/>
                          </a:solidFill>
                        </a:rPr>
                        <a:t>2.0</a:t>
                      </a: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 FCE)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ct val="115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Public Health Policy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CHL 5300HF</a:t>
                      </a:r>
                    </a:p>
                    <a:p>
                      <a:pPr indent="63500" algn="l">
                        <a:lnSpc>
                          <a:spcPct val="99000"/>
                        </a:lnSpc>
                        <a:defRPr sz="900"/>
                      </a:pPr>
                      <a:r>
                        <a:rPr sz="12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marL="0" indent="63500" algn="l" defTabSz="914400" rtl="0" eaLnBrk="1" latinLnBrk="0" hangingPunct="1">
                        <a:lnSpc>
                          <a:spcPct val="99000"/>
                        </a:lnSpc>
                        <a:defRPr sz="900"/>
                      </a:pPr>
                      <a:r>
                        <a:rPr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One approved advanced</a:t>
                      </a:r>
                      <a:endParaRPr lang="en-CA" sz="1200" kern="1200" dirty="0">
                        <a:solidFill>
                          <a:srgbClr val="001A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63500" algn="l" defTabSz="914400" rtl="0" eaLnBrk="1" latinLnBrk="0" hangingPunct="1">
                        <a:lnSpc>
                          <a:spcPct val="99000"/>
                        </a:lnSpc>
                        <a:defRPr sz="900"/>
                      </a:pPr>
                      <a:r>
                        <a:rPr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 research course</a:t>
                      </a:r>
                    </a:p>
                    <a:p>
                      <a:pPr marL="0" indent="63500" algn="l" defTabSz="914400" rtl="0" eaLnBrk="1" latinLnBrk="0" hangingPunct="1">
                        <a:lnSpc>
                          <a:spcPts val="1200"/>
                        </a:lnSpc>
                        <a:defRPr sz="900"/>
                      </a:pPr>
                      <a:r>
                        <a:rPr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63500" algn="l" defTabSz="914400" rtl="0" eaLnBrk="1" latinLnBrk="0" hangingPunct="1">
                        <a:lnSpc>
                          <a:spcPts val="1200"/>
                        </a:lnSpc>
                        <a:defRPr sz="900"/>
                      </a:pPr>
                      <a:r>
                        <a:rPr lang="en-CA"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Two </a:t>
                      </a:r>
                      <a:r>
                        <a:rPr sz="1200" kern="1200" dirty="0">
                          <a:solidFill>
                            <a:srgbClr val="001A49"/>
                          </a:solidFill>
                          <a:latin typeface="+mn-lt"/>
                          <a:ea typeface="+mn-ea"/>
                          <a:cs typeface="+mn-cs"/>
                        </a:rPr>
                        <a:t>approved electives</a:t>
                      </a:r>
                      <a:endParaRPr sz="900" kern="1200" dirty="0">
                        <a:solidFill>
                          <a:srgbClr val="001A4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(</a:t>
                      </a:r>
                      <a:r>
                        <a:rPr lang="en-CA" sz="1100" dirty="0">
                          <a:solidFill>
                            <a:srgbClr val="001A49"/>
                          </a:solidFill>
                        </a:rPr>
                        <a:t>1.5-</a:t>
                      </a: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2.0 FCE)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Any combination of the following: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▫ 8-1</a:t>
                      </a:r>
                      <a:r>
                        <a:rPr lang="en-CA" sz="1100" dirty="0">
                          <a:solidFill>
                            <a:srgbClr val="001A49"/>
                          </a:solidFill>
                        </a:rPr>
                        <a:t>2</a:t>
                      </a: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 week Practicum II**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▫ Approved electives</a:t>
                      </a:r>
                      <a:endParaRPr lang="en-US" sz="110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lang="en-CA" sz="1100" dirty="0">
                          <a:solidFill>
                            <a:srgbClr val="001A49"/>
                          </a:solidFill>
                        </a:rPr>
                        <a:t>▫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any combination of practicum and electives equaling</a:t>
                      </a:r>
                      <a:r>
                        <a:rPr lang="en-CA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100" dirty="0">
                          <a:effectLst/>
                        </a:rPr>
                        <a:t>1.5 - 2.0 FCE</a:t>
                      </a:r>
                      <a:endParaRPr sz="110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 </a:t>
                      </a:r>
                      <a:endParaRPr lang="en-US" sz="1100" dirty="0">
                        <a:solidFill>
                          <a:srgbClr val="001A49"/>
                        </a:solidFill>
                      </a:endParaRPr>
                    </a:p>
                    <a:p>
                      <a:pPr indent="63500" algn="l">
                        <a:lnSpc>
                          <a:spcPts val="1200"/>
                        </a:lnSpc>
                        <a:defRPr sz="900"/>
                      </a:pPr>
                      <a:r>
                        <a:rPr sz="1100" dirty="0">
                          <a:solidFill>
                            <a:srgbClr val="001A49"/>
                          </a:solidFill>
                        </a:rPr>
                        <a:t>**the maximum amount of practicum credits is 3.5; as such the maximum length of the second practicum depends on the length of the first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63500" algn="l">
                        <a:lnSpc>
                          <a:spcPts val="1200"/>
                        </a:lnSpc>
                        <a:defRPr sz="700"/>
                      </a:pPr>
                      <a:r>
                        <a:rPr dirty="0">
                          <a:solidFill>
                            <a:srgbClr val="001A49"/>
                          </a:solidFill>
                        </a:rPr>
                        <a:t> 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1200"/>
                      </a:pPr>
                      <a:r>
                        <a:rPr b="1" dirty="0">
                          <a:solidFill>
                            <a:srgbClr val="001A49"/>
                          </a:solidFill>
                        </a:rPr>
                        <a:t>GRADUATION!!!!</a:t>
                      </a:r>
                    </a:p>
                    <a:p>
                      <a:pPr indent="63500" algn="l">
                        <a:lnSpc>
                          <a:spcPts val="1200"/>
                        </a:lnSpc>
                        <a:defRPr sz="700">
                          <a:latin typeface="+mn-lt"/>
                          <a:ea typeface="+mn-ea"/>
                          <a:cs typeface="+mn-cs"/>
                          <a:sym typeface="Calibri"/>
                        </a:defRPr>
                      </a:pPr>
                      <a:endParaRPr dirty="0">
                        <a:solidFill>
                          <a:srgbClr val="001A49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2" name="MC900359597[1].pdf" descr="C:\Users\charlotte.DLSPH\AppData\Local\Microsoft\Windows\Temporary Internet Files\Content.IE5\N0CYWNWY\MC900359597[1]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4941168"/>
            <a:ext cx="1658938" cy="13525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9280898" y="600140"/>
            <a:ext cx="1584399" cy="6155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u="sng" dirty="0">
                <a:solidFill>
                  <a:srgbClr val="001A49"/>
                </a:solidFill>
                <a:latin typeface="+mj-lt"/>
              </a:rPr>
              <a:t>Note 1</a:t>
            </a:r>
            <a:r>
              <a:rPr lang="en-US" sz="1600" dirty="0">
                <a:solidFill>
                  <a:srgbClr val="001A49"/>
                </a:solidFill>
                <a:latin typeface="+mj-lt"/>
              </a:rPr>
              <a:t>: Part-time students are on a different trajectory. </a:t>
            </a:r>
          </a:p>
          <a:p>
            <a:endParaRPr lang="en-US" sz="1600" dirty="0">
              <a:solidFill>
                <a:srgbClr val="001A49"/>
              </a:solidFill>
              <a:latin typeface="+mj-lt"/>
            </a:endParaRPr>
          </a:p>
          <a:p>
            <a:r>
              <a:rPr lang="en-US" sz="1600" b="1" u="sng" dirty="0">
                <a:solidFill>
                  <a:srgbClr val="001A49"/>
                </a:solidFill>
                <a:latin typeface="+mj-lt"/>
              </a:rPr>
              <a:t>Note 2</a:t>
            </a:r>
            <a:r>
              <a:rPr lang="en-US" sz="1600" dirty="0">
                <a:solidFill>
                  <a:srgbClr val="001A49"/>
                </a:solidFill>
                <a:latin typeface="+mj-lt"/>
              </a:rPr>
              <a:t>: The maximum FCE allowed for fees paid is 11.0</a:t>
            </a:r>
          </a:p>
          <a:p>
            <a:endParaRPr lang="en-US" sz="1600" dirty="0">
              <a:solidFill>
                <a:srgbClr val="001A49"/>
              </a:solidFill>
              <a:latin typeface="+mj-lt"/>
            </a:endParaRPr>
          </a:p>
          <a:p>
            <a:r>
              <a:rPr lang="en-US" sz="1600" b="1" u="sng" dirty="0">
                <a:solidFill>
                  <a:srgbClr val="001A49"/>
                </a:solidFill>
                <a:latin typeface="+mj-lt"/>
              </a:rPr>
              <a:t>Note 3</a:t>
            </a:r>
            <a:r>
              <a:rPr lang="en-US" sz="1600" dirty="0">
                <a:solidFill>
                  <a:srgbClr val="001A49"/>
                </a:solidFill>
                <a:latin typeface="+mj-lt"/>
              </a:rPr>
              <a:t>: Find this online here: </a:t>
            </a:r>
            <a:r>
              <a:rPr lang="en-US" sz="1600" dirty="0">
                <a:solidFill>
                  <a:srgbClr val="001A49"/>
                </a:solidFill>
                <a:latin typeface="+mj-lt"/>
                <a:hlinkClick r:id="rId3"/>
              </a:rPr>
              <a:t>https://www.dlsph.utoronto.ca/program/mph-social-and-behavioural-health-sciences-health-promotion/</a:t>
            </a:r>
            <a:r>
              <a:rPr lang="en-US" sz="1600" dirty="0">
                <a:solidFill>
                  <a:srgbClr val="001A49"/>
                </a:solidFill>
                <a:latin typeface="+mj-lt"/>
              </a:rPr>
              <a:t> (under “Program Requirements”)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2DA80-EA46-70C1-745C-D339B9D5660B}"/>
              </a:ext>
            </a:extLst>
          </p:cNvPr>
          <p:cNvSpPr txBox="1">
            <a:spLocks/>
          </p:cNvSpPr>
          <p:nvPr/>
        </p:nvSpPr>
        <p:spPr>
          <a:xfrm>
            <a:off x="1648810" y="102329"/>
            <a:ext cx="8911687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5000" b="1" dirty="0"/>
              <a:t>Program Timeline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8951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1B121-12B5-4977-A064-636AB0B9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83645-6445-43FC-8216-BA22E668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3" y="290500"/>
            <a:ext cx="8944720" cy="1259894"/>
          </a:xfrm>
        </p:spPr>
        <p:txBody>
          <a:bodyPr>
            <a:normAutofit/>
          </a:bodyPr>
          <a:lstStyle/>
          <a:p>
            <a:r>
              <a:rPr lang="en-CA" sz="5000" b="1" dirty="0"/>
              <a:t>Program Opportunities</a:t>
            </a:r>
            <a:endParaRPr lang="en-US" sz="5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05F70-AB3E-4472-B26B-EFE6A5A59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B96B-3FD4-4129-8CAC-AE541980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550394"/>
            <a:ext cx="6574535" cy="5017106"/>
          </a:xfrm>
        </p:spPr>
        <p:txBody>
          <a:bodyPr>
            <a:normAutofit fontScale="92500" lnSpcReduction="10000"/>
          </a:bodyPr>
          <a:lstStyle/>
          <a:p>
            <a:r>
              <a:rPr lang="en-CA" sz="3600" u="sng" dirty="0"/>
              <a:t>TWO practicum opportunities </a:t>
            </a:r>
            <a:r>
              <a:rPr lang="en-CA" sz="3600" dirty="0"/>
              <a:t>– applying theory to practice, policy, and research</a:t>
            </a:r>
          </a:p>
          <a:p>
            <a:endParaRPr lang="en-US" sz="1500" dirty="0"/>
          </a:p>
          <a:p>
            <a:r>
              <a:rPr lang="en-US" sz="3600" dirty="0"/>
              <a:t>Almost 900 faculty members with a broad range of expertise</a:t>
            </a:r>
          </a:p>
          <a:p>
            <a:endParaRPr lang="en-US" sz="1400" dirty="0"/>
          </a:p>
          <a:p>
            <a:r>
              <a:rPr lang="en-US" sz="3600" dirty="0"/>
              <a:t>Unique critical social sciences approach</a:t>
            </a:r>
          </a:p>
          <a:p>
            <a:endParaRPr lang="en-US" dirty="0"/>
          </a:p>
        </p:txBody>
      </p:sp>
      <p:pic>
        <p:nvPicPr>
          <p:cNvPr id="5" name="Picture 4" descr="A yellow arrow pointing up to a white brick wall with drawings drawn on it&#10;&#10;Description automatically generated">
            <a:extLst>
              <a:ext uri="{FF2B5EF4-FFF2-40B4-BE49-F238E27FC236}">
                <a16:creationId xmlns:a16="http://schemas.microsoft.com/office/drawing/2014/main" id="{39428761-1F5F-68B9-7414-43F07405E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03" y="2017797"/>
            <a:ext cx="4424312" cy="2488675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21F6BE39-9E37-45F0-B10C-92305CFB7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16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478</TotalTime>
  <Words>926</Words>
  <Application>Microsoft Macintosh PowerPoint</Application>
  <PresentationFormat>Widescreen</PresentationFormat>
  <Paragraphs>134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Wisp</vt:lpstr>
      <vt:lpstr>Masters of Public Health in Health Promotion  Dalla Lana School of Public Health   University of Toronto  Lori E. Ross, Ph.D. Program Director</vt:lpstr>
      <vt:lpstr>Land Acknowledgement</vt:lpstr>
      <vt:lpstr>What is health promotion?</vt:lpstr>
      <vt:lpstr>Why choose an MPH in Health Promotion?</vt:lpstr>
      <vt:lpstr>What distinguishes an MPH in Health Promotion from other MPH degrees?</vt:lpstr>
      <vt:lpstr>Admission Criteria - 1</vt:lpstr>
      <vt:lpstr>Admission Criteria - 2</vt:lpstr>
      <vt:lpstr>PowerPoint Presentation</vt:lpstr>
      <vt:lpstr>Program Opportunities</vt:lpstr>
      <vt:lpstr>Important Dates</vt:lpstr>
      <vt:lpstr>FAQs</vt:lpstr>
      <vt:lpstr>FAQs</vt:lpstr>
      <vt:lpstr>FAQs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MPH SBHS Suzanne F. Jackson, Ph.D. Interim Program Director MPH SBHS</dc:title>
  <dc:creator>Suzanne Jackson</dc:creator>
  <cp:lastModifiedBy>Lori Ross</cp:lastModifiedBy>
  <cp:revision>28</cp:revision>
  <dcterms:created xsi:type="dcterms:W3CDTF">2021-10-21T21:10:08Z</dcterms:created>
  <dcterms:modified xsi:type="dcterms:W3CDTF">2025-09-22T22:25:28Z</dcterms:modified>
</cp:coreProperties>
</file>